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
  </p:notesMasterIdLst>
  <p:sldIdLst>
    <p:sldId id="256" r:id="rId2"/>
    <p:sldId id="257" r:id="rId3"/>
    <p:sldId id="258" r:id="rId4"/>
    <p:sldId id="263" r:id="rId5"/>
    <p:sldId id="260" r:id="rId6"/>
    <p:sldId id="261" r:id="rId7"/>
    <p:sldId id="262"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79365" autoAdjust="0"/>
  </p:normalViewPr>
  <p:slideViewPr>
    <p:cSldViewPr snapToGrid="0">
      <p:cViewPr varScale="1">
        <p:scale>
          <a:sx n="60" d="100"/>
          <a:sy n="60" d="100"/>
        </p:scale>
        <p:origin x="1098"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41802C9-819A-468C-9535-4A00AB20C303}" type="datetimeFigureOut">
              <a:rPr lang="en-US" smtClean="0"/>
              <a:t>9/26/2021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5955CF1-23A1-4CB9-AA30-DA13E21B50D4}" type="slidenum">
              <a:rPr lang="en-US" smtClean="0"/>
              <a:t>‹#›</a:t>
            </a:fld>
            <a:endParaRPr lang="en-US"/>
          </a:p>
        </p:txBody>
      </p:sp>
    </p:spTree>
    <p:extLst>
      <p:ext uri="{BB962C8B-B14F-4D97-AF65-F5344CB8AC3E}">
        <p14:creationId xmlns:p14="http://schemas.microsoft.com/office/powerpoint/2010/main" val="12042962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 chose Dunkin’ Donuts because it has an expanded menu with a wide variety of food and beverage options to keep guests running; it serves more than 70 varieties of donuts and various delicious flavors of hot and iced coffee drinks.  Dunkin’ Donuts has become leading in digital innovations and came up with the Dunkin’ Mobile App, which allows guests to pay with their virtual Dunkin’ Cards, browse the menu, and locate the nearest Dunkin’ Donuts restaurants near them.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5955CF1-23A1-4CB9-AA30-DA13E21B50D4}" type="slidenum">
              <a:rPr lang="en-US" smtClean="0"/>
              <a:t>2</a:t>
            </a:fld>
            <a:endParaRPr lang="en-US"/>
          </a:p>
        </p:txBody>
      </p:sp>
    </p:spTree>
    <p:extLst>
      <p:ext uri="{BB962C8B-B14F-4D97-AF65-F5344CB8AC3E}">
        <p14:creationId xmlns:p14="http://schemas.microsoft.com/office/powerpoint/2010/main" val="32571624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Dunkin‘ Donuts was founded by Bill Rosenberg in Quincy, Massachusetts, in Boston, in 1950. It started as the Open Kettle donut shop, but later Rosenberg decided to rename his restaurant Dunkin’ Donuts. Since then, the number of Dunkin’ Donuts restaurants has increased to more than 1,200, in more than 32 countries worldwide. In the last two years, the company has served approximately 1.9 billion cups of hot and iced coffee every year. </a:t>
            </a:r>
          </a:p>
          <a:p>
            <a:endParaRPr lang="en-US" dirty="0"/>
          </a:p>
        </p:txBody>
      </p:sp>
      <p:sp>
        <p:nvSpPr>
          <p:cNvPr id="4" name="Slide Number Placeholder 3"/>
          <p:cNvSpPr>
            <a:spLocks noGrp="1"/>
          </p:cNvSpPr>
          <p:nvPr>
            <p:ph type="sldNum" sz="quarter" idx="5"/>
          </p:nvPr>
        </p:nvSpPr>
        <p:spPr/>
        <p:txBody>
          <a:bodyPr/>
          <a:lstStyle/>
          <a:p>
            <a:fld id="{15955CF1-23A1-4CB9-AA30-DA13E21B50D4}" type="slidenum">
              <a:rPr lang="en-US" smtClean="0"/>
              <a:t>3</a:t>
            </a:fld>
            <a:endParaRPr lang="en-US"/>
          </a:p>
        </p:txBody>
      </p:sp>
    </p:spTree>
    <p:extLst>
      <p:ext uri="{BB962C8B-B14F-4D97-AF65-F5344CB8AC3E}">
        <p14:creationId xmlns:p14="http://schemas.microsoft.com/office/powerpoint/2010/main" val="22292512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mission of the Dunkin’ Donuts company is to be the leading provider of a wide range of delicious beverages &amp; baked products around the kingdom in a convenient, relaxed, friendly environment that ensures the highest level of quality product and the best value for money.  The company’s vision is to be always the desired place for great coffee beverages and delicious complimentary donuts &amp; bakery products to enjoy with family and friends. Dunkin’ company’s main objectives include opening 148 new franchises in the international markets in the medium term to more than triple its global growth from the previous year; this means more than 17,000 restaurants. Additionally, the company looks forward to being the leading company with the highest level quality level products.</a:t>
            </a:r>
            <a:endParaRPr lang="en-US" sz="1200" i="0" dirty="0">
              <a:solidFill>
                <a:srgbClr val="202124"/>
              </a:solidFill>
              <a:effectLst/>
              <a:latin typeface="Times New Roman" panose="02020603050405020304" pitchFamily="18"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15955CF1-23A1-4CB9-AA30-DA13E21B50D4}" type="slidenum">
              <a:rPr lang="en-US" smtClean="0"/>
              <a:t>4</a:t>
            </a:fld>
            <a:endParaRPr lang="en-US"/>
          </a:p>
        </p:txBody>
      </p:sp>
    </p:spTree>
    <p:extLst>
      <p:ext uri="{BB962C8B-B14F-4D97-AF65-F5344CB8AC3E}">
        <p14:creationId xmlns:p14="http://schemas.microsoft.com/office/powerpoint/2010/main" val="20111179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expected total investment required to acquire a franchise ranges between $437,500 to $1,787,700. The initial franchise fee ranges between $40,000 and $90,000, depending on the location.  The net worth requirement varies between $250,000 and $500,000, and the cash requirement ranges between $125,000 and $250,000. The personal requirement to get a franchise is possessing management skills to run the business. The demographic requirement is that the target audience is people between the ages of 18 and 54 years.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15955CF1-23A1-4CB9-AA30-DA13E21B50D4}" type="slidenum">
              <a:rPr lang="en-US" smtClean="0"/>
              <a:t>5</a:t>
            </a:fld>
            <a:endParaRPr lang="en-US"/>
          </a:p>
        </p:txBody>
      </p:sp>
    </p:spTree>
    <p:extLst>
      <p:ext uri="{BB962C8B-B14F-4D97-AF65-F5344CB8AC3E}">
        <p14:creationId xmlns:p14="http://schemas.microsoft.com/office/powerpoint/2010/main" val="22999505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When comparing buying an existing franchise and starting a business from scratch, buying a franchise has its advantages and disadvantages. The benefits include that you don’t necessarily need business experience to run a franchise. Franchisors usually provide the training required to operate their business model. There is a high rate of success than starting a business from scratch. Also, it is easier to secure finance for a franchise than capital for a start-up business. The disadvantages include the fact that there is less flexibility than running a business of your own since there is a formal agreement made with the franchisor. Except in rare cases, some contracts state that you must share profits with the franchisor. Most agreements dictate how the business should be run, leaving no room for creativity. Lastly, there are usually restrictions on operating areas, the products you sell, and the suppliers you use. </a:t>
            </a:r>
          </a:p>
        </p:txBody>
      </p:sp>
      <p:sp>
        <p:nvSpPr>
          <p:cNvPr id="4" name="Slide Number Placeholder 3"/>
          <p:cNvSpPr>
            <a:spLocks noGrp="1"/>
          </p:cNvSpPr>
          <p:nvPr>
            <p:ph type="sldNum" sz="quarter" idx="5"/>
          </p:nvPr>
        </p:nvSpPr>
        <p:spPr/>
        <p:txBody>
          <a:bodyPr/>
          <a:lstStyle/>
          <a:p>
            <a:fld id="{15955CF1-23A1-4CB9-AA30-DA13E21B50D4}" type="slidenum">
              <a:rPr lang="en-US" smtClean="0"/>
              <a:t>6</a:t>
            </a:fld>
            <a:endParaRPr lang="en-US"/>
          </a:p>
        </p:txBody>
      </p:sp>
    </p:spTree>
    <p:extLst>
      <p:ext uri="{BB962C8B-B14F-4D97-AF65-F5344CB8AC3E}">
        <p14:creationId xmlns:p14="http://schemas.microsoft.com/office/powerpoint/2010/main" val="8474631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8D668FA-3164-4916-83BC-79D7C612021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xmlns="" id="{2EDE2A6C-B0E5-4325-A4AE-4C93A211AC5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xmlns="" id="{84057C8D-9E53-40C0-87B1-4F6118896DE8}"/>
              </a:ext>
            </a:extLst>
          </p:cNvPr>
          <p:cNvSpPr>
            <a:spLocks noGrp="1"/>
          </p:cNvSpPr>
          <p:nvPr>
            <p:ph type="dt" sz="half" idx="10"/>
          </p:nvPr>
        </p:nvSpPr>
        <p:spPr/>
        <p:txBody>
          <a:bodyPr/>
          <a:lstStyle/>
          <a:p>
            <a:fld id="{1F10712E-5676-4557-92C7-901F2B1D864C}" type="datetimeFigureOut">
              <a:rPr lang="en-US" smtClean="0"/>
              <a:t>9/26/2021</a:t>
            </a:fld>
            <a:endParaRPr lang="en-US"/>
          </a:p>
        </p:txBody>
      </p:sp>
      <p:sp>
        <p:nvSpPr>
          <p:cNvPr id="5" name="Footer Placeholder 4">
            <a:extLst>
              <a:ext uri="{FF2B5EF4-FFF2-40B4-BE49-F238E27FC236}">
                <a16:creationId xmlns:a16="http://schemas.microsoft.com/office/drawing/2014/main" xmlns="" id="{241055FF-5715-4F01-9172-C5589412BB0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2CA044FF-47CD-4272-B6E2-4D3C8AF5E8E4}"/>
              </a:ext>
            </a:extLst>
          </p:cNvPr>
          <p:cNvSpPr>
            <a:spLocks noGrp="1"/>
          </p:cNvSpPr>
          <p:nvPr>
            <p:ph type="sldNum" sz="quarter" idx="12"/>
          </p:nvPr>
        </p:nvSpPr>
        <p:spPr/>
        <p:txBody>
          <a:bodyPr/>
          <a:lstStyle/>
          <a:p>
            <a:fld id="{5C16B7C3-F10E-4F34-9F38-09C46C0408C6}" type="slidenum">
              <a:rPr lang="en-US" smtClean="0"/>
              <a:t>‹#›</a:t>
            </a:fld>
            <a:endParaRPr lang="en-US"/>
          </a:p>
        </p:txBody>
      </p:sp>
    </p:spTree>
    <p:extLst>
      <p:ext uri="{BB962C8B-B14F-4D97-AF65-F5344CB8AC3E}">
        <p14:creationId xmlns:p14="http://schemas.microsoft.com/office/powerpoint/2010/main" val="18667596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DE4724C-D7AD-4E4D-B835-A067F0E07C1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036DC79A-F2CB-40F3-A357-3898653CB58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CBA8A576-46FE-4689-8922-80B46B62DC73}"/>
              </a:ext>
            </a:extLst>
          </p:cNvPr>
          <p:cNvSpPr>
            <a:spLocks noGrp="1"/>
          </p:cNvSpPr>
          <p:nvPr>
            <p:ph type="dt" sz="half" idx="10"/>
          </p:nvPr>
        </p:nvSpPr>
        <p:spPr/>
        <p:txBody>
          <a:bodyPr/>
          <a:lstStyle/>
          <a:p>
            <a:fld id="{1F10712E-5676-4557-92C7-901F2B1D864C}" type="datetimeFigureOut">
              <a:rPr lang="en-US" smtClean="0"/>
              <a:t>9/26/2021</a:t>
            </a:fld>
            <a:endParaRPr lang="en-US"/>
          </a:p>
        </p:txBody>
      </p:sp>
      <p:sp>
        <p:nvSpPr>
          <p:cNvPr id="5" name="Footer Placeholder 4">
            <a:extLst>
              <a:ext uri="{FF2B5EF4-FFF2-40B4-BE49-F238E27FC236}">
                <a16:creationId xmlns:a16="http://schemas.microsoft.com/office/drawing/2014/main" xmlns="" id="{935A283B-70F8-4F4E-8728-454E41AA570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5C7CBA9E-B03C-4DC5-B277-A06E6076E9AB}"/>
              </a:ext>
            </a:extLst>
          </p:cNvPr>
          <p:cNvSpPr>
            <a:spLocks noGrp="1"/>
          </p:cNvSpPr>
          <p:nvPr>
            <p:ph type="sldNum" sz="quarter" idx="12"/>
          </p:nvPr>
        </p:nvSpPr>
        <p:spPr/>
        <p:txBody>
          <a:bodyPr/>
          <a:lstStyle/>
          <a:p>
            <a:fld id="{5C16B7C3-F10E-4F34-9F38-09C46C0408C6}" type="slidenum">
              <a:rPr lang="en-US" smtClean="0"/>
              <a:t>‹#›</a:t>
            </a:fld>
            <a:endParaRPr lang="en-US"/>
          </a:p>
        </p:txBody>
      </p:sp>
    </p:spTree>
    <p:extLst>
      <p:ext uri="{BB962C8B-B14F-4D97-AF65-F5344CB8AC3E}">
        <p14:creationId xmlns:p14="http://schemas.microsoft.com/office/powerpoint/2010/main" val="12968833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DEE8C20-1B6F-4499-9658-17166024FF1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xmlns="" id="{EECCC3E8-AD83-40F3-BC29-38B77B10B3B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xmlns="" id="{589C004B-3589-42EF-B310-966309F204C1}"/>
              </a:ext>
            </a:extLst>
          </p:cNvPr>
          <p:cNvSpPr>
            <a:spLocks noGrp="1"/>
          </p:cNvSpPr>
          <p:nvPr>
            <p:ph type="dt" sz="half" idx="10"/>
          </p:nvPr>
        </p:nvSpPr>
        <p:spPr/>
        <p:txBody>
          <a:bodyPr/>
          <a:lstStyle/>
          <a:p>
            <a:fld id="{1F10712E-5676-4557-92C7-901F2B1D864C}" type="datetimeFigureOut">
              <a:rPr lang="en-US" smtClean="0"/>
              <a:t>9/26/2021</a:t>
            </a:fld>
            <a:endParaRPr lang="en-US"/>
          </a:p>
        </p:txBody>
      </p:sp>
      <p:sp>
        <p:nvSpPr>
          <p:cNvPr id="5" name="Footer Placeholder 4">
            <a:extLst>
              <a:ext uri="{FF2B5EF4-FFF2-40B4-BE49-F238E27FC236}">
                <a16:creationId xmlns:a16="http://schemas.microsoft.com/office/drawing/2014/main" xmlns="" id="{74364782-6550-4B52-B44D-0F5AE67A488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BE1B3989-B8C9-46F9-B574-E3A527AB9812}"/>
              </a:ext>
            </a:extLst>
          </p:cNvPr>
          <p:cNvSpPr>
            <a:spLocks noGrp="1"/>
          </p:cNvSpPr>
          <p:nvPr>
            <p:ph type="sldNum" sz="quarter" idx="12"/>
          </p:nvPr>
        </p:nvSpPr>
        <p:spPr/>
        <p:txBody>
          <a:bodyPr/>
          <a:lstStyle/>
          <a:p>
            <a:fld id="{5C16B7C3-F10E-4F34-9F38-09C46C0408C6}" type="slidenum">
              <a:rPr lang="en-US" smtClean="0"/>
              <a:t>‹#›</a:t>
            </a:fld>
            <a:endParaRPr lang="en-US"/>
          </a:p>
        </p:txBody>
      </p:sp>
    </p:spTree>
    <p:extLst>
      <p:ext uri="{BB962C8B-B14F-4D97-AF65-F5344CB8AC3E}">
        <p14:creationId xmlns:p14="http://schemas.microsoft.com/office/powerpoint/2010/main" val="36714505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744ADFE-054B-47A0-98B5-81AC1561EF9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B1E453CC-CC1A-4C31-8F7E-3A4D214FEE6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xmlns="" id="{3158AF0C-E117-4DBC-93B1-3832486F9E8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xmlns="" id="{B96CF5DD-E216-4198-A9C9-F316AF49CE10}"/>
              </a:ext>
            </a:extLst>
          </p:cNvPr>
          <p:cNvSpPr>
            <a:spLocks noGrp="1"/>
          </p:cNvSpPr>
          <p:nvPr>
            <p:ph type="dt" sz="half" idx="10"/>
          </p:nvPr>
        </p:nvSpPr>
        <p:spPr/>
        <p:txBody>
          <a:bodyPr/>
          <a:lstStyle/>
          <a:p>
            <a:fld id="{1F10712E-5676-4557-92C7-901F2B1D864C}" type="datetimeFigureOut">
              <a:rPr lang="en-US" smtClean="0"/>
              <a:t>9/26/2021</a:t>
            </a:fld>
            <a:endParaRPr lang="en-US"/>
          </a:p>
        </p:txBody>
      </p:sp>
      <p:sp>
        <p:nvSpPr>
          <p:cNvPr id="6" name="Footer Placeholder 5">
            <a:extLst>
              <a:ext uri="{FF2B5EF4-FFF2-40B4-BE49-F238E27FC236}">
                <a16:creationId xmlns:a16="http://schemas.microsoft.com/office/drawing/2014/main" xmlns="" id="{4B713D04-75AB-49AF-AAE2-85FA4C004A4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D1E2536C-B94B-4EDC-BFA2-80BF8FF94C50}"/>
              </a:ext>
            </a:extLst>
          </p:cNvPr>
          <p:cNvSpPr>
            <a:spLocks noGrp="1"/>
          </p:cNvSpPr>
          <p:nvPr>
            <p:ph type="sldNum" sz="quarter" idx="12"/>
          </p:nvPr>
        </p:nvSpPr>
        <p:spPr/>
        <p:txBody>
          <a:bodyPr/>
          <a:lstStyle/>
          <a:p>
            <a:fld id="{5C16B7C3-F10E-4F34-9F38-09C46C0408C6}" type="slidenum">
              <a:rPr lang="en-US" smtClean="0"/>
              <a:t>‹#›</a:t>
            </a:fld>
            <a:endParaRPr lang="en-US"/>
          </a:p>
        </p:txBody>
      </p:sp>
    </p:spTree>
    <p:extLst>
      <p:ext uri="{BB962C8B-B14F-4D97-AF65-F5344CB8AC3E}">
        <p14:creationId xmlns:p14="http://schemas.microsoft.com/office/powerpoint/2010/main" val="8215184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3049409-19A9-4A57-82D7-B1BAF6DDD8A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xmlns="" id="{F8ACF430-39FD-4E2A-AFD6-7D200EF347A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xmlns="" id="{311B23ED-401D-4447-89DB-48EE05D0F3C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xmlns="" id="{79E9FC22-F058-4533-9C73-17385A287DF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xmlns="" id="{37E0658B-B7D0-4BDD-8905-2E47997DB25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xmlns="" id="{5F1C2FE5-6393-4800-BDEE-FFCB42DD9A97}"/>
              </a:ext>
            </a:extLst>
          </p:cNvPr>
          <p:cNvSpPr>
            <a:spLocks noGrp="1"/>
          </p:cNvSpPr>
          <p:nvPr>
            <p:ph type="dt" sz="half" idx="10"/>
          </p:nvPr>
        </p:nvSpPr>
        <p:spPr/>
        <p:txBody>
          <a:bodyPr/>
          <a:lstStyle/>
          <a:p>
            <a:fld id="{1F10712E-5676-4557-92C7-901F2B1D864C}" type="datetimeFigureOut">
              <a:rPr lang="en-US" smtClean="0"/>
              <a:t>9/26/2021</a:t>
            </a:fld>
            <a:endParaRPr lang="en-US"/>
          </a:p>
        </p:txBody>
      </p:sp>
      <p:sp>
        <p:nvSpPr>
          <p:cNvPr id="8" name="Footer Placeholder 7">
            <a:extLst>
              <a:ext uri="{FF2B5EF4-FFF2-40B4-BE49-F238E27FC236}">
                <a16:creationId xmlns:a16="http://schemas.microsoft.com/office/drawing/2014/main" xmlns="" id="{824390AF-45F8-41F3-8757-430B991A622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xmlns="" id="{FB7D1709-CB7A-441A-A60F-CF14AA56610F}"/>
              </a:ext>
            </a:extLst>
          </p:cNvPr>
          <p:cNvSpPr>
            <a:spLocks noGrp="1"/>
          </p:cNvSpPr>
          <p:nvPr>
            <p:ph type="sldNum" sz="quarter" idx="12"/>
          </p:nvPr>
        </p:nvSpPr>
        <p:spPr/>
        <p:txBody>
          <a:bodyPr/>
          <a:lstStyle/>
          <a:p>
            <a:fld id="{5C16B7C3-F10E-4F34-9F38-09C46C0408C6}" type="slidenum">
              <a:rPr lang="en-US" smtClean="0"/>
              <a:t>‹#›</a:t>
            </a:fld>
            <a:endParaRPr lang="en-US"/>
          </a:p>
        </p:txBody>
      </p:sp>
    </p:spTree>
    <p:extLst>
      <p:ext uri="{BB962C8B-B14F-4D97-AF65-F5344CB8AC3E}">
        <p14:creationId xmlns:p14="http://schemas.microsoft.com/office/powerpoint/2010/main" val="29297964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078EF74-BED8-4FA8-A056-974D04083EE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xmlns="" id="{18BAE9B1-FBA2-4C88-98C6-0401B6F611A7}"/>
              </a:ext>
            </a:extLst>
          </p:cNvPr>
          <p:cNvSpPr>
            <a:spLocks noGrp="1"/>
          </p:cNvSpPr>
          <p:nvPr>
            <p:ph type="dt" sz="half" idx="10"/>
          </p:nvPr>
        </p:nvSpPr>
        <p:spPr/>
        <p:txBody>
          <a:bodyPr/>
          <a:lstStyle/>
          <a:p>
            <a:fld id="{1F10712E-5676-4557-92C7-901F2B1D864C}" type="datetimeFigureOut">
              <a:rPr lang="en-US" smtClean="0"/>
              <a:t>9/26/2021</a:t>
            </a:fld>
            <a:endParaRPr lang="en-US"/>
          </a:p>
        </p:txBody>
      </p:sp>
      <p:sp>
        <p:nvSpPr>
          <p:cNvPr id="4" name="Footer Placeholder 3">
            <a:extLst>
              <a:ext uri="{FF2B5EF4-FFF2-40B4-BE49-F238E27FC236}">
                <a16:creationId xmlns:a16="http://schemas.microsoft.com/office/drawing/2014/main" xmlns="" id="{071F6603-C169-4917-B9E3-81025DC8675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xmlns="" id="{6D13A6D5-D315-426F-9698-D3C7D7296C7E}"/>
              </a:ext>
            </a:extLst>
          </p:cNvPr>
          <p:cNvSpPr>
            <a:spLocks noGrp="1"/>
          </p:cNvSpPr>
          <p:nvPr>
            <p:ph type="sldNum" sz="quarter" idx="12"/>
          </p:nvPr>
        </p:nvSpPr>
        <p:spPr/>
        <p:txBody>
          <a:bodyPr/>
          <a:lstStyle/>
          <a:p>
            <a:fld id="{5C16B7C3-F10E-4F34-9F38-09C46C0408C6}" type="slidenum">
              <a:rPr lang="en-US" smtClean="0"/>
              <a:t>‹#›</a:t>
            </a:fld>
            <a:endParaRPr lang="en-US"/>
          </a:p>
        </p:txBody>
      </p:sp>
    </p:spTree>
    <p:extLst>
      <p:ext uri="{BB962C8B-B14F-4D97-AF65-F5344CB8AC3E}">
        <p14:creationId xmlns:p14="http://schemas.microsoft.com/office/powerpoint/2010/main" val="36892110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D17F34CD-A98F-47AD-924C-973DC9864857}"/>
              </a:ext>
            </a:extLst>
          </p:cNvPr>
          <p:cNvSpPr>
            <a:spLocks noGrp="1"/>
          </p:cNvSpPr>
          <p:nvPr>
            <p:ph type="dt" sz="half" idx="10"/>
          </p:nvPr>
        </p:nvSpPr>
        <p:spPr/>
        <p:txBody>
          <a:bodyPr/>
          <a:lstStyle/>
          <a:p>
            <a:fld id="{1F10712E-5676-4557-92C7-901F2B1D864C}" type="datetimeFigureOut">
              <a:rPr lang="en-US" smtClean="0"/>
              <a:t>9/26/2021</a:t>
            </a:fld>
            <a:endParaRPr lang="en-US"/>
          </a:p>
        </p:txBody>
      </p:sp>
      <p:sp>
        <p:nvSpPr>
          <p:cNvPr id="3" name="Footer Placeholder 2">
            <a:extLst>
              <a:ext uri="{FF2B5EF4-FFF2-40B4-BE49-F238E27FC236}">
                <a16:creationId xmlns:a16="http://schemas.microsoft.com/office/drawing/2014/main" xmlns="" id="{96B0C249-BDAF-496A-BD7D-CBEE8C06CDF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xmlns="" id="{6B04A427-5CC3-4306-944C-63B13DFB1CEC}"/>
              </a:ext>
            </a:extLst>
          </p:cNvPr>
          <p:cNvSpPr>
            <a:spLocks noGrp="1"/>
          </p:cNvSpPr>
          <p:nvPr>
            <p:ph type="sldNum" sz="quarter" idx="12"/>
          </p:nvPr>
        </p:nvSpPr>
        <p:spPr/>
        <p:txBody>
          <a:bodyPr/>
          <a:lstStyle/>
          <a:p>
            <a:fld id="{5C16B7C3-F10E-4F34-9F38-09C46C0408C6}" type="slidenum">
              <a:rPr lang="en-US" smtClean="0"/>
              <a:t>‹#›</a:t>
            </a:fld>
            <a:endParaRPr lang="en-US"/>
          </a:p>
        </p:txBody>
      </p:sp>
    </p:spTree>
    <p:extLst>
      <p:ext uri="{BB962C8B-B14F-4D97-AF65-F5344CB8AC3E}">
        <p14:creationId xmlns:p14="http://schemas.microsoft.com/office/powerpoint/2010/main" val="11931373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5148876-5B59-4EFB-9DB3-BEB34AABB1D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xmlns="" id="{1B7F4868-04C9-4085-94A4-FF94BFD7CB4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xmlns="" id="{F7F3B4C6-43A7-4185-9FE5-97CAADAC1B1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533EB20F-709E-4595-8D94-398398298C8D}"/>
              </a:ext>
            </a:extLst>
          </p:cNvPr>
          <p:cNvSpPr>
            <a:spLocks noGrp="1"/>
          </p:cNvSpPr>
          <p:nvPr>
            <p:ph type="dt" sz="half" idx="10"/>
          </p:nvPr>
        </p:nvSpPr>
        <p:spPr/>
        <p:txBody>
          <a:bodyPr/>
          <a:lstStyle/>
          <a:p>
            <a:fld id="{1F10712E-5676-4557-92C7-901F2B1D864C}" type="datetimeFigureOut">
              <a:rPr lang="en-US" smtClean="0"/>
              <a:t>9/26/2021</a:t>
            </a:fld>
            <a:endParaRPr lang="en-US"/>
          </a:p>
        </p:txBody>
      </p:sp>
      <p:sp>
        <p:nvSpPr>
          <p:cNvPr id="6" name="Footer Placeholder 5">
            <a:extLst>
              <a:ext uri="{FF2B5EF4-FFF2-40B4-BE49-F238E27FC236}">
                <a16:creationId xmlns:a16="http://schemas.microsoft.com/office/drawing/2014/main" xmlns="" id="{1002BF1A-C740-4DA0-AFF6-185DDED433F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7124EFA9-BEF9-4DAE-83F0-26C215192DC6}"/>
              </a:ext>
            </a:extLst>
          </p:cNvPr>
          <p:cNvSpPr>
            <a:spLocks noGrp="1"/>
          </p:cNvSpPr>
          <p:nvPr>
            <p:ph type="sldNum" sz="quarter" idx="12"/>
          </p:nvPr>
        </p:nvSpPr>
        <p:spPr/>
        <p:txBody>
          <a:bodyPr/>
          <a:lstStyle/>
          <a:p>
            <a:fld id="{5C16B7C3-F10E-4F34-9F38-09C46C0408C6}" type="slidenum">
              <a:rPr lang="en-US" smtClean="0"/>
              <a:t>‹#›</a:t>
            </a:fld>
            <a:endParaRPr lang="en-US"/>
          </a:p>
        </p:txBody>
      </p:sp>
    </p:spTree>
    <p:extLst>
      <p:ext uri="{BB962C8B-B14F-4D97-AF65-F5344CB8AC3E}">
        <p14:creationId xmlns:p14="http://schemas.microsoft.com/office/powerpoint/2010/main" val="13760175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37A8F6C-1466-443F-A102-998C973EC7B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xmlns="" id="{D3B1905E-C57B-4AA6-944E-9AB28FCC734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xmlns="" id="{A2816351-5BC8-4F81-97DD-5DEBD15906E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3ADFAF3A-2B33-4040-807F-FF0FB130D7A0}"/>
              </a:ext>
            </a:extLst>
          </p:cNvPr>
          <p:cNvSpPr>
            <a:spLocks noGrp="1"/>
          </p:cNvSpPr>
          <p:nvPr>
            <p:ph type="dt" sz="half" idx="10"/>
          </p:nvPr>
        </p:nvSpPr>
        <p:spPr/>
        <p:txBody>
          <a:bodyPr/>
          <a:lstStyle/>
          <a:p>
            <a:fld id="{1F10712E-5676-4557-92C7-901F2B1D864C}" type="datetimeFigureOut">
              <a:rPr lang="en-US" smtClean="0"/>
              <a:t>9/26/2021</a:t>
            </a:fld>
            <a:endParaRPr lang="en-US"/>
          </a:p>
        </p:txBody>
      </p:sp>
      <p:sp>
        <p:nvSpPr>
          <p:cNvPr id="6" name="Footer Placeholder 5">
            <a:extLst>
              <a:ext uri="{FF2B5EF4-FFF2-40B4-BE49-F238E27FC236}">
                <a16:creationId xmlns:a16="http://schemas.microsoft.com/office/drawing/2014/main" xmlns="" id="{2D4F50F4-712A-4DEA-97E2-11338EEBDFA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D05CE622-E14B-4EA1-A844-6CEF8CFAF700}"/>
              </a:ext>
            </a:extLst>
          </p:cNvPr>
          <p:cNvSpPr>
            <a:spLocks noGrp="1"/>
          </p:cNvSpPr>
          <p:nvPr>
            <p:ph type="sldNum" sz="quarter" idx="12"/>
          </p:nvPr>
        </p:nvSpPr>
        <p:spPr/>
        <p:txBody>
          <a:bodyPr/>
          <a:lstStyle/>
          <a:p>
            <a:fld id="{5C16B7C3-F10E-4F34-9F38-09C46C0408C6}" type="slidenum">
              <a:rPr lang="en-US" smtClean="0"/>
              <a:t>‹#›</a:t>
            </a:fld>
            <a:endParaRPr lang="en-US"/>
          </a:p>
        </p:txBody>
      </p:sp>
    </p:spTree>
    <p:extLst>
      <p:ext uri="{BB962C8B-B14F-4D97-AF65-F5344CB8AC3E}">
        <p14:creationId xmlns:p14="http://schemas.microsoft.com/office/powerpoint/2010/main" val="21142267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080B155-9B74-43B0-A6AA-A7D8B8AF509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xmlns="" id="{3E6A942C-F47A-4B07-840D-AA922845A22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C2B0180A-116E-46B3-A5D3-E8A0CB78A31A}"/>
              </a:ext>
            </a:extLst>
          </p:cNvPr>
          <p:cNvSpPr>
            <a:spLocks noGrp="1"/>
          </p:cNvSpPr>
          <p:nvPr>
            <p:ph type="dt" sz="half" idx="10"/>
          </p:nvPr>
        </p:nvSpPr>
        <p:spPr/>
        <p:txBody>
          <a:bodyPr/>
          <a:lstStyle/>
          <a:p>
            <a:fld id="{1F10712E-5676-4557-92C7-901F2B1D864C}" type="datetimeFigureOut">
              <a:rPr lang="en-US" smtClean="0"/>
              <a:t>9/26/2021</a:t>
            </a:fld>
            <a:endParaRPr lang="en-US"/>
          </a:p>
        </p:txBody>
      </p:sp>
      <p:sp>
        <p:nvSpPr>
          <p:cNvPr id="5" name="Footer Placeholder 4">
            <a:extLst>
              <a:ext uri="{FF2B5EF4-FFF2-40B4-BE49-F238E27FC236}">
                <a16:creationId xmlns:a16="http://schemas.microsoft.com/office/drawing/2014/main" xmlns="" id="{7800F011-CA28-4A47-840F-48A7D98F083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5C9B2AB2-5AEC-4088-8A04-EE264E4F883B}"/>
              </a:ext>
            </a:extLst>
          </p:cNvPr>
          <p:cNvSpPr>
            <a:spLocks noGrp="1"/>
          </p:cNvSpPr>
          <p:nvPr>
            <p:ph type="sldNum" sz="quarter" idx="12"/>
          </p:nvPr>
        </p:nvSpPr>
        <p:spPr/>
        <p:txBody>
          <a:bodyPr/>
          <a:lstStyle/>
          <a:p>
            <a:fld id="{5C16B7C3-F10E-4F34-9F38-09C46C0408C6}" type="slidenum">
              <a:rPr lang="en-US" smtClean="0"/>
              <a:t>‹#›</a:t>
            </a:fld>
            <a:endParaRPr lang="en-US"/>
          </a:p>
        </p:txBody>
      </p:sp>
    </p:spTree>
    <p:extLst>
      <p:ext uri="{BB962C8B-B14F-4D97-AF65-F5344CB8AC3E}">
        <p14:creationId xmlns:p14="http://schemas.microsoft.com/office/powerpoint/2010/main" val="37385888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1F865E19-0E36-4D0B-A513-1C7A467AFD5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xmlns="" id="{61FDABD7-4C3F-4799-A727-F82DEC04E54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5351613B-61FB-4794-AECD-BF3F61122D2D}"/>
              </a:ext>
            </a:extLst>
          </p:cNvPr>
          <p:cNvSpPr>
            <a:spLocks noGrp="1"/>
          </p:cNvSpPr>
          <p:nvPr>
            <p:ph type="dt" sz="half" idx="10"/>
          </p:nvPr>
        </p:nvSpPr>
        <p:spPr/>
        <p:txBody>
          <a:bodyPr/>
          <a:lstStyle/>
          <a:p>
            <a:fld id="{1F10712E-5676-4557-92C7-901F2B1D864C}" type="datetimeFigureOut">
              <a:rPr lang="en-US" smtClean="0"/>
              <a:t>9/26/2021</a:t>
            </a:fld>
            <a:endParaRPr lang="en-US"/>
          </a:p>
        </p:txBody>
      </p:sp>
      <p:sp>
        <p:nvSpPr>
          <p:cNvPr id="5" name="Footer Placeholder 4">
            <a:extLst>
              <a:ext uri="{FF2B5EF4-FFF2-40B4-BE49-F238E27FC236}">
                <a16:creationId xmlns:a16="http://schemas.microsoft.com/office/drawing/2014/main" xmlns="" id="{E11040DB-DBFD-4075-BE27-2C7BD8F4F78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66147CB8-3DB1-40CB-B282-4BB7B007059A}"/>
              </a:ext>
            </a:extLst>
          </p:cNvPr>
          <p:cNvSpPr>
            <a:spLocks noGrp="1"/>
          </p:cNvSpPr>
          <p:nvPr>
            <p:ph type="sldNum" sz="quarter" idx="12"/>
          </p:nvPr>
        </p:nvSpPr>
        <p:spPr/>
        <p:txBody>
          <a:bodyPr/>
          <a:lstStyle/>
          <a:p>
            <a:fld id="{5C16B7C3-F10E-4F34-9F38-09C46C0408C6}" type="slidenum">
              <a:rPr lang="en-US" smtClean="0"/>
              <a:t>‹#›</a:t>
            </a:fld>
            <a:endParaRPr lang="en-US"/>
          </a:p>
        </p:txBody>
      </p:sp>
    </p:spTree>
    <p:extLst>
      <p:ext uri="{BB962C8B-B14F-4D97-AF65-F5344CB8AC3E}">
        <p14:creationId xmlns:p14="http://schemas.microsoft.com/office/powerpoint/2010/main" val="35259090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64EDA79C-A5F6-438F-BF6C-C8A3E5DE49F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xmlns="" id="{5A55A3C1-1E58-46BB-90EE-A37872CCF1A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D70F0558-0EDE-41F7-B309-802AAE6A99B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F10712E-5676-4557-92C7-901F2B1D864C}" type="datetimeFigureOut">
              <a:rPr lang="en-US" smtClean="0"/>
              <a:t>9/26/2021</a:t>
            </a:fld>
            <a:endParaRPr lang="en-US"/>
          </a:p>
        </p:txBody>
      </p:sp>
      <p:sp>
        <p:nvSpPr>
          <p:cNvPr id="5" name="Footer Placeholder 4">
            <a:extLst>
              <a:ext uri="{FF2B5EF4-FFF2-40B4-BE49-F238E27FC236}">
                <a16:creationId xmlns:a16="http://schemas.microsoft.com/office/drawing/2014/main" xmlns="" id="{9AA00272-82A0-4434-8996-440E4DFC32F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xmlns="" id="{22FB41B5-2755-4D18-AF79-15FBBA6A4F2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C16B7C3-F10E-4F34-9F38-09C46C0408C6}" type="slidenum">
              <a:rPr lang="en-US" smtClean="0"/>
              <a:t>‹#›</a:t>
            </a:fld>
            <a:endParaRPr lang="en-US"/>
          </a:p>
        </p:txBody>
      </p:sp>
    </p:spTree>
    <p:extLst>
      <p:ext uri="{BB962C8B-B14F-4D97-AF65-F5344CB8AC3E}">
        <p14:creationId xmlns:p14="http://schemas.microsoft.com/office/powerpoint/2010/main" val="15630329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hyperlink" Target="https://www.entrepreneur.com/franchises/dunkin/282304"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A1FA948-15E3-43FC-9A93-D0EC63AB5D46}"/>
              </a:ext>
            </a:extLst>
          </p:cNvPr>
          <p:cNvSpPr>
            <a:spLocks noGrp="1"/>
          </p:cNvSpPr>
          <p:nvPr>
            <p:ph type="ctrTitle"/>
          </p:nvPr>
        </p:nvSpPr>
        <p:spPr>
          <a:xfrm>
            <a:off x="1524000" y="520506"/>
            <a:ext cx="8661009" cy="1463040"/>
          </a:xfrm>
        </p:spPr>
        <p:txBody>
          <a:bodyPr>
            <a:normAutofit fontScale="90000"/>
          </a:bodyPr>
          <a:lstStyle/>
          <a:p>
            <a:r>
              <a:rPr lang="en-US" sz="1600" b="1" i="0" dirty="0">
                <a:solidFill>
                  <a:srgbClr val="0F172A"/>
                </a:solidFill>
                <a:effectLst/>
                <a:latin typeface="Times New Roman" panose="02020603050405020304" pitchFamily="18" charset="0"/>
                <a:cs typeface="Times New Roman" panose="02020603050405020304" pitchFamily="18" charset="0"/>
              </a:rPr>
              <a:t/>
            </a:r>
            <a:br>
              <a:rPr lang="en-US" sz="1600" b="1" i="0" dirty="0">
                <a:solidFill>
                  <a:srgbClr val="0F172A"/>
                </a:solidFill>
                <a:effectLst/>
                <a:latin typeface="Times New Roman" panose="02020603050405020304" pitchFamily="18" charset="0"/>
                <a:cs typeface="Times New Roman" panose="02020603050405020304" pitchFamily="18" charset="0"/>
              </a:rPr>
            </a:br>
            <a:r>
              <a:rPr lang="en-US" sz="1600" b="1" i="0" dirty="0">
                <a:solidFill>
                  <a:srgbClr val="0F172A"/>
                </a:solidFill>
                <a:effectLst/>
                <a:latin typeface="Times New Roman" panose="02020603050405020304" pitchFamily="18" charset="0"/>
                <a:cs typeface="Times New Roman" panose="02020603050405020304" pitchFamily="18" charset="0"/>
              </a:rPr>
              <a:t/>
            </a:r>
            <a:br>
              <a:rPr lang="en-US" sz="1600" b="1" i="0" dirty="0">
                <a:solidFill>
                  <a:srgbClr val="0F172A"/>
                </a:solidFill>
                <a:effectLst/>
                <a:latin typeface="Times New Roman" panose="02020603050405020304" pitchFamily="18" charset="0"/>
                <a:cs typeface="Times New Roman" panose="02020603050405020304" pitchFamily="18" charset="0"/>
              </a:rPr>
            </a:br>
            <a:r>
              <a:rPr lang="en-US" sz="1600" b="1" i="0" dirty="0">
                <a:solidFill>
                  <a:srgbClr val="0F172A"/>
                </a:solidFill>
                <a:effectLst/>
                <a:latin typeface="Times New Roman" panose="02020603050405020304" pitchFamily="18" charset="0"/>
                <a:cs typeface="Times New Roman" panose="02020603050405020304" pitchFamily="18" charset="0"/>
              </a:rPr>
              <a:t/>
            </a:r>
            <a:br>
              <a:rPr lang="en-US" sz="1600" b="1" i="0" dirty="0">
                <a:solidFill>
                  <a:srgbClr val="0F172A"/>
                </a:solidFill>
                <a:effectLst/>
                <a:latin typeface="Times New Roman" panose="02020603050405020304" pitchFamily="18" charset="0"/>
                <a:cs typeface="Times New Roman" panose="02020603050405020304" pitchFamily="18" charset="0"/>
              </a:rPr>
            </a:br>
            <a:r>
              <a:rPr lang="en-US" sz="1600" b="1" i="0" dirty="0">
                <a:solidFill>
                  <a:srgbClr val="0F172A"/>
                </a:solidFill>
                <a:effectLst/>
                <a:latin typeface="Times New Roman" panose="02020603050405020304" pitchFamily="18" charset="0"/>
                <a:cs typeface="Times New Roman" panose="02020603050405020304" pitchFamily="18" charset="0"/>
              </a:rPr>
              <a:t/>
            </a:r>
            <a:br>
              <a:rPr lang="en-US" sz="1600" b="1" i="0" dirty="0">
                <a:solidFill>
                  <a:srgbClr val="0F172A"/>
                </a:solidFill>
                <a:effectLst/>
                <a:latin typeface="Times New Roman" panose="02020603050405020304" pitchFamily="18" charset="0"/>
                <a:cs typeface="Times New Roman" panose="02020603050405020304" pitchFamily="18" charset="0"/>
              </a:rPr>
            </a:br>
            <a:r>
              <a:rPr lang="en-US" sz="1600" b="1" i="0" dirty="0">
                <a:solidFill>
                  <a:srgbClr val="0F172A"/>
                </a:solidFill>
                <a:effectLst/>
                <a:latin typeface="Times New Roman" panose="02020603050405020304" pitchFamily="18" charset="0"/>
                <a:cs typeface="Times New Roman" panose="02020603050405020304" pitchFamily="18" charset="0"/>
              </a:rPr>
              <a:t/>
            </a:r>
            <a:br>
              <a:rPr lang="en-US" sz="1600" b="1" i="0" dirty="0">
                <a:solidFill>
                  <a:srgbClr val="0F172A"/>
                </a:solidFill>
                <a:effectLst/>
                <a:latin typeface="Times New Roman" panose="02020603050405020304" pitchFamily="18" charset="0"/>
                <a:cs typeface="Times New Roman" panose="02020603050405020304" pitchFamily="18" charset="0"/>
              </a:rPr>
            </a:br>
            <a:r>
              <a:rPr lang="en-US" sz="1600" b="1" i="0" dirty="0">
                <a:solidFill>
                  <a:srgbClr val="0F172A"/>
                </a:solidFill>
                <a:effectLst/>
                <a:latin typeface="Times New Roman" panose="02020603050405020304" pitchFamily="18" charset="0"/>
                <a:cs typeface="Times New Roman" panose="02020603050405020304" pitchFamily="18" charset="0"/>
              </a:rPr>
              <a:t/>
            </a:r>
            <a:br>
              <a:rPr lang="en-US" sz="1600" b="1" i="0" dirty="0">
                <a:solidFill>
                  <a:srgbClr val="0F172A"/>
                </a:solidFill>
                <a:effectLst/>
                <a:latin typeface="Times New Roman" panose="02020603050405020304" pitchFamily="18" charset="0"/>
                <a:cs typeface="Times New Roman" panose="02020603050405020304" pitchFamily="18" charset="0"/>
              </a:rPr>
            </a:br>
            <a:r>
              <a:rPr lang="en-US" sz="6600" b="1" i="0" dirty="0">
                <a:solidFill>
                  <a:schemeClr val="accent2"/>
                </a:solidFill>
                <a:effectLst/>
                <a:latin typeface="Times New Roman" panose="02020603050405020304" pitchFamily="18" charset="0"/>
                <a:cs typeface="Times New Roman" panose="02020603050405020304" pitchFamily="18" charset="0"/>
              </a:rPr>
              <a:t>Dunkin’ Donuts</a:t>
            </a:r>
            <a:endParaRPr lang="en-US" dirty="0">
              <a:solidFill>
                <a:schemeClr val="accent2"/>
              </a:solidFill>
            </a:endParaRPr>
          </a:p>
        </p:txBody>
      </p:sp>
      <p:sp>
        <p:nvSpPr>
          <p:cNvPr id="3" name="Subtitle 2">
            <a:extLst>
              <a:ext uri="{FF2B5EF4-FFF2-40B4-BE49-F238E27FC236}">
                <a16:creationId xmlns:a16="http://schemas.microsoft.com/office/drawing/2014/main" xmlns="" id="{19C23188-C25F-4F31-9537-A47C2B9AC675}"/>
              </a:ext>
            </a:extLst>
          </p:cNvPr>
          <p:cNvSpPr>
            <a:spLocks noGrp="1"/>
          </p:cNvSpPr>
          <p:nvPr>
            <p:ph type="subTitle" idx="1"/>
          </p:nvPr>
        </p:nvSpPr>
        <p:spPr>
          <a:xfrm>
            <a:off x="1383323" y="1983546"/>
            <a:ext cx="9111175" cy="3868615"/>
          </a:xfrm>
        </p:spPr>
        <p:txBody>
          <a:bodyPr>
            <a:normAutofit fontScale="32500" lnSpcReduction="20000"/>
          </a:bodyPr>
          <a:lstStyle/>
          <a:p>
            <a:pPr marL="0" marR="0" algn="ctr">
              <a:lnSpc>
                <a:spcPct val="220000"/>
              </a:lnSpc>
              <a:spcBef>
                <a:spcPts val="0"/>
              </a:spcBef>
              <a:spcAft>
                <a:spcPts val="0"/>
              </a:spcAft>
            </a:pPr>
            <a:r>
              <a:rPr lang="en-US" sz="6200" dirty="0">
                <a:solidFill>
                  <a:srgbClr val="0E101A"/>
                </a:solidFill>
                <a:effectLst/>
                <a:latin typeface="Times New Roman" panose="02020603050405020304" pitchFamily="18" charset="0"/>
                <a:ea typeface="Calibri" panose="020F0502020204030204" pitchFamily="34" charset="0"/>
                <a:cs typeface="Times New Roman" panose="02020603050405020304" pitchFamily="18" charset="0"/>
              </a:rPr>
              <a:t>Students Name</a:t>
            </a:r>
            <a:endParaRPr lang="en-US" sz="62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lgn="ctr">
              <a:lnSpc>
                <a:spcPct val="220000"/>
              </a:lnSpc>
              <a:spcBef>
                <a:spcPts val="0"/>
              </a:spcBef>
              <a:spcAft>
                <a:spcPts val="0"/>
              </a:spcAft>
            </a:pPr>
            <a:r>
              <a:rPr lang="en-US" sz="6200" dirty="0">
                <a:solidFill>
                  <a:srgbClr val="0E101A"/>
                </a:solidFill>
                <a:effectLst/>
                <a:latin typeface="Times New Roman" panose="02020603050405020304" pitchFamily="18" charset="0"/>
                <a:ea typeface="Times New Roman" panose="02020603050405020304" pitchFamily="18" charset="0"/>
                <a:cs typeface="Times New Roman" panose="02020603050405020304" pitchFamily="18" charset="0"/>
              </a:rPr>
              <a:t>Institutional Affiliation</a:t>
            </a:r>
            <a:endParaRPr lang="en-US" sz="6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lgn="ctr">
              <a:lnSpc>
                <a:spcPct val="220000"/>
              </a:lnSpc>
              <a:spcBef>
                <a:spcPts val="0"/>
              </a:spcBef>
              <a:spcAft>
                <a:spcPts val="0"/>
              </a:spcAft>
            </a:pPr>
            <a:r>
              <a:rPr lang="en-US" sz="6200" dirty="0">
                <a:solidFill>
                  <a:srgbClr val="0E101A"/>
                </a:solidFill>
                <a:effectLst/>
                <a:latin typeface="Times New Roman" panose="02020603050405020304" pitchFamily="18" charset="0"/>
                <a:ea typeface="Times New Roman" panose="02020603050405020304" pitchFamily="18" charset="0"/>
                <a:cs typeface="Times New Roman" panose="02020603050405020304" pitchFamily="18" charset="0"/>
              </a:rPr>
              <a:t>Course Code and Name</a:t>
            </a:r>
            <a:endParaRPr lang="en-US" sz="6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lgn="ctr">
              <a:lnSpc>
                <a:spcPct val="220000"/>
              </a:lnSpc>
              <a:spcBef>
                <a:spcPts val="0"/>
              </a:spcBef>
              <a:spcAft>
                <a:spcPts val="0"/>
              </a:spcAft>
            </a:pPr>
            <a:r>
              <a:rPr lang="en-US" sz="6200" dirty="0">
                <a:solidFill>
                  <a:srgbClr val="0E101A"/>
                </a:solidFill>
                <a:effectLst/>
                <a:latin typeface="Times New Roman" panose="02020603050405020304" pitchFamily="18" charset="0"/>
                <a:ea typeface="Times New Roman" panose="02020603050405020304" pitchFamily="18" charset="0"/>
                <a:cs typeface="Times New Roman" panose="02020603050405020304" pitchFamily="18" charset="0"/>
              </a:rPr>
              <a:t>Instructors Name</a:t>
            </a:r>
            <a:endParaRPr lang="en-US" sz="6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lgn="ctr">
              <a:lnSpc>
                <a:spcPct val="220000"/>
              </a:lnSpc>
              <a:spcBef>
                <a:spcPts val="0"/>
              </a:spcBef>
              <a:spcAft>
                <a:spcPts val="0"/>
              </a:spcAft>
            </a:pPr>
            <a:r>
              <a:rPr lang="en-US" sz="6200" dirty="0">
                <a:solidFill>
                  <a:srgbClr val="0E101A"/>
                </a:solidFill>
                <a:effectLst/>
                <a:latin typeface="Times New Roman" panose="02020603050405020304" pitchFamily="18" charset="0"/>
                <a:ea typeface="Times New Roman" panose="02020603050405020304" pitchFamily="18" charset="0"/>
                <a:cs typeface="Times New Roman" panose="02020603050405020304" pitchFamily="18" charset="0"/>
              </a:rPr>
              <a:t>Date</a:t>
            </a:r>
            <a:endParaRPr lang="en-US" sz="6200" dirty="0">
              <a:effectLst/>
              <a:latin typeface="Times New Roman" panose="02020603050405020304" pitchFamily="18" charset="0"/>
              <a:ea typeface="Times New Roman" panose="02020603050405020304" pitchFamily="18" charset="0"/>
              <a:cs typeface="Times New Roman" panose="02020603050405020304" pitchFamily="18" charset="0"/>
            </a:endParaRPr>
          </a:p>
          <a:p>
            <a:endParaRPr lang="en-US" sz="4800" dirty="0"/>
          </a:p>
        </p:txBody>
      </p:sp>
    </p:spTree>
    <p:extLst>
      <p:ext uri="{BB962C8B-B14F-4D97-AF65-F5344CB8AC3E}">
        <p14:creationId xmlns:p14="http://schemas.microsoft.com/office/powerpoint/2010/main" val="42581803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4360CEF-3404-4734-AA06-A1BE7317DE1A}"/>
              </a:ext>
            </a:extLst>
          </p:cNvPr>
          <p:cNvSpPr>
            <a:spLocks noGrp="1"/>
          </p:cNvSpPr>
          <p:nvPr>
            <p:ph type="title"/>
          </p:nvPr>
        </p:nvSpPr>
        <p:spPr>
          <a:xfrm>
            <a:off x="838200" y="365126"/>
            <a:ext cx="7463589" cy="453022"/>
          </a:xfrm>
        </p:spPr>
        <p:txBody>
          <a:bodyPr>
            <a:noAutofit/>
          </a:bodyPr>
          <a:lstStyle/>
          <a:p>
            <a:pPr algn="ctr"/>
            <a:r>
              <a:rPr lang="en-US" sz="4000" dirty="0">
                <a:solidFill>
                  <a:schemeClr val="accent2"/>
                </a:solidFill>
                <a:latin typeface="Times New Roman" panose="02020603050405020304" pitchFamily="18" charset="0"/>
                <a:cs typeface="Times New Roman" panose="02020603050405020304" pitchFamily="18" charset="0"/>
              </a:rPr>
              <a:t>Why </a:t>
            </a:r>
            <a:r>
              <a:rPr lang="en-US" sz="4000" i="0" dirty="0">
                <a:solidFill>
                  <a:schemeClr val="accent2"/>
                </a:solidFill>
                <a:effectLst/>
                <a:latin typeface="Times New Roman" panose="02020603050405020304" pitchFamily="18" charset="0"/>
                <a:cs typeface="Times New Roman" panose="02020603050405020304" pitchFamily="18" charset="0"/>
              </a:rPr>
              <a:t>Dunkin’ Donuts</a:t>
            </a:r>
            <a:endParaRPr lang="en-US" sz="4000" dirty="0">
              <a:solidFill>
                <a:schemeClr val="accent2"/>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C8544A02-9D96-425D-AE48-C7713F68F0CC}"/>
              </a:ext>
            </a:extLst>
          </p:cNvPr>
          <p:cNvSpPr>
            <a:spLocks noGrp="1"/>
          </p:cNvSpPr>
          <p:nvPr>
            <p:ph idx="1"/>
          </p:nvPr>
        </p:nvSpPr>
        <p:spPr>
          <a:xfrm>
            <a:off x="308810" y="818148"/>
            <a:ext cx="11169316" cy="5817016"/>
          </a:xfrm>
        </p:spPr>
        <p:txBody>
          <a:bodyPr>
            <a:noAutofit/>
          </a:bodyPr>
          <a:lstStyle/>
          <a:p>
            <a:pPr indent="-457200">
              <a:lnSpc>
                <a:spcPct val="200000"/>
              </a:lnSpc>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Expanded menu</a:t>
            </a:r>
          </a:p>
          <a:p>
            <a:pPr indent="-457200">
              <a:lnSpc>
                <a:spcPct val="200000"/>
              </a:lnSpc>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Serves more than 70 varieties of donuts </a:t>
            </a:r>
          </a:p>
          <a:p>
            <a:pPr indent="-457200">
              <a:lnSpc>
                <a:spcPct val="200000"/>
              </a:lnSpc>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Variety of delicious flavors of hot and iced coffee drinks</a:t>
            </a:r>
          </a:p>
          <a:p>
            <a:pPr marL="0" indent="-457200">
              <a:lnSpc>
                <a:spcPct val="200000"/>
              </a:lnSpc>
              <a:buNone/>
            </a:pPr>
            <a:r>
              <a:rPr lang="en-US" sz="2400" i="0" dirty="0">
                <a:effectLst/>
                <a:latin typeface="Times New Roman" panose="02020603050405020304" pitchFamily="18" charset="0"/>
                <a:cs typeface="Times New Roman" panose="02020603050405020304" pitchFamily="18" charset="0"/>
              </a:rPr>
              <a:t>           </a:t>
            </a:r>
            <a:r>
              <a:rPr lang="en-US" sz="2400" b="1" i="0" dirty="0">
                <a:solidFill>
                  <a:schemeClr val="accent2">
                    <a:lumMod val="75000"/>
                  </a:schemeClr>
                </a:solidFill>
                <a:effectLst/>
                <a:latin typeface="Times New Roman" panose="02020603050405020304" pitchFamily="18" charset="0"/>
                <a:cs typeface="Times New Roman" panose="02020603050405020304" pitchFamily="18" charset="0"/>
              </a:rPr>
              <a:t>Dunkin’ Mobile App</a:t>
            </a:r>
            <a:endParaRPr lang="en-US" sz="2400" b="1" dirty="0">
              <a:solidFill>
                <a:schemeClr val="accent2">
                  <a:lumMod val="75000"/>
                </a:schemeClr>
              </a:solidFill>
              <a:latin typeface="Times New Roman" panose="02020603050405020304" pitchFamily="18" charset="0"/>
              <a:cs typeface="Times New Roman" panose="02020603050405020304" pitchFamily="18" charset="0"/>
            </a:endParaRPr>
          </a:p>
          <a:p>
            <a:pPr indent="-457200">
              <a:lnSpc>
                <a:spcPct val="200000"/>
              </a:lnSpc>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Allows payments with virtual </a:t>
            </a:r>
            <a:r>
              <a:rPr lang="en-US" sz="2000" i="0" dirty="0">
                <a:solidFill>
                  <a:srgbClr val="0F172A"/>
                </a:solidFill>
                <a:effectLst/>
                <a:latin typeface="Times New Roman" panose="02020603050405020304" pitchFamily="18" charset="0"/>
                <a:cs typeface="Times New Roman" panose="02020603050405020304" pitchFamily="18" charset="0"/>
              </a:rPr>
              <a:t>Dunkin</a:t>
            </a:r>
            <a:r>
              <a:rPr lang="en-US" sz="2000" i="0" dirty="0">
                <a:effectLst/>
                <a:latin typeface="Times New Roman" panose="02020603050405020304" pitchFamily="18" charset="0"/>
                <a:cs typeface="Times New Roman" panose="02020603050405020304" pitchFamily="18" charset="0"/>
              </a:rPr>
              <a:t>’ Donuts Card</a:t>
            </a:r>
          </a:p>
          <a:p>
            <a:pPr indent="-457200">
              <a:lnSpc>
                <a:spcPct val="200000"/>
              </a:lnSpc>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Allows guests to browse the menu </a:t>
            </a:r>
          </a:p>
          <a:p>
            <a:pPr indent="-457200">
              <a:lnSpc>
                <a:spcPct val="200000"/>
              </a:lnSpc>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Locates the nearest </a:t>
            </a:r>
            <a:r>
              <a:rPr lang="en-US" sz="2000" i="0" dirty="0">
                <a:solidFill>
                  <a:srgbClr val="0F172A"/>
                </a:solidFill>
                <a:effectLst/>
                <a:latin typeface="Times New Roman" panose="02020603050405020304" pitchFamily="18" charset="0"/>
                <a:cs typeface="Times New Roman" panose="02020603050405020304" pitchFamily="18" charset="0"/>
              </a:rPr>
              <a:t>Dunkin</a:t>
            </a:r>
            <a:r>
              <a:rPr lang="en-US" sz="2000" i="0" dirty="0">
                <a:effectLst/>
                <a:latin typeface="Times New Roman" panose="02020603050405020304" pitchFamily="18" charset="0"/>
                <a:cs typeface="Times New Roman" panose="02020603050405020304" pitchFamily="18" charset="0"/>
              </a:rPr>
              <a:t>’ Donuts restaurant</a:t>
            </a:r>
            <a:endParaRPr lang="en-US" sz="2000" dirty="0">
              <a:latin typeface="Times New Roman" panose="02020603050405020304" pitchFamily="18" charset="0"/>
              <a:cs typeface="Times New Roman" panose="02020603050405020304" pitchFamily="18" charset="0"/>
            </a:endParaRPr>
          </a:p>
          <a:p>
            <a:pPr marL="0" indent="0">
              <a:buNone/>
            </a:pPr>
            <a:endParaRPr lang="en-US" sz="2400" dirty="0"/>
          </a:p>
          <a:p>
            <a:pPr>
              <a:buFont typeface="Wingdings" panose="05000000000000000000" pitchFamily="2" charset="2"/>
              <a:buChar char="Ø"/>
            </a:pPr>
            <a:endParaRPr lang="en-US" sz="2400" dirty="0"/>
          </a:p>
          <a:p>
            <a:pPr>
              <a:buFont typeface="Wingdings" panose="05000000000000000000" pitchFamily="2" charset="2"/>
              <a:buChar char="Ø"/>
            </a:pPr>
            <a:endParaRPr lang="en-US" sz="2400" dirty="0"/>
          </a:p>
        </p:txBody>
      </p:sp>
      <p:pic>
        <p:nvPicPr>
          <p:cNvPr id="5" name="Picture 4">
            <a:extLst>
              <a:ext uri="{FF2B5EF4-FFF2-40B4-BE49-F238E27FC236}">
                <a16:creationId xmlns:a16="http://schemas.microsoft.com/office/drawing/2014/main" xmlns="" id="{521AA761-6022-4131-921E-46BAC54561F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03014" y="0"/>
            <a:ext cx="1933355" cy="1933355"/>
          </a:xfrm>
          <a:prstGeom prst="rect">
            <a:avLst/>
          </a:prstGeom>
        </p:spPr>
      </p:pic>
    </p:spTree>
    <p:extLst>
      <p:ext uri="{BB962C8B-B14F-4D97-AF65-F5344CB8AC3E}">
        <p14:creationId xmlns:p14="http://schemas.microsoft.com/office/powerpoint/2010/main" val="9846498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1E15BD6-CD42-4345-BB33-04F593A86AAB}"/>
              </a:ext>
            </a:extLst>
          </p:cNvPr>
          <p:cNvSpPr>
            <a:spLocks noGrp="1"/>
          </p:cNvSpPr>
          <p:nvPr>
            <p:ph type="title"/>
          </p:nvPr>
        </p:nvSpPr>
        <p:spPr>
          <a:xfrm>
            <a:off x="838200" y="365126"/>
            <a:ext cx="10247142" cy="1126050"/>
          </a:xfrm>
        </p:spPr>
        <p:txBody>
          <a:bodyPr>
            <a:normAutofit/>
          </a:bodyPr>
          <a:lstStyle/>
          <a:p>
            <a:pPr algn="ctr"/>
            <a:r>
              <a:rPr lang="en-US" sz="4000" dirty="0">
                <a:solidFill>
                  <a:schemeClr val="accent2"/>
                </a:solidFill>
                <a:latin typeface="Times New Roman" panose="02020603050405020304" pitchFamily="18" charset="0"/>
                <a:cs typeface="Times New Roman" panose="02020603050405020304" pitchFamily="18" charset="0"/>
              </a:rPr>
              <a:t>History</a:t>
            </a:r>
          </a:p>
        </p:txBody>
      </p:sp>
      <p:sp>
        <p:nvSpPr>
          <p:cNvPr id="3" name="Content Placeholder 2">
            <a:extLst>
              <a:ext uri="{FF2B5EF4-FFF2-40B4-BE49-F238E27FC236}">
                <a16:creationId xmlns:a16="http://schemas.microsoft.com/office/drawing/2014/main" xmlns="" id="{55D3C912-AA43-44A0-9A8F-330A852A2C9B}"/>
              </a:ext>
            </a:extLst>
          </p:cNvPr>
          <p:cNvSpPr>
            <a:spLocks noGrp="1"/>
          </p:cNvSpPr>
          <p:nvPr>
            <p:ph idx="1"/>
          </p:nvPr>
        </p:nvSpPr>
        <p:spPr>
          <a:xfrm>
            <a:off x="838200" y="1491176"/>
            <a:ext cx="10515600" cy="4351338"/>
          </a:xfrm>
        </p:spPr>
        <p:txBody>
          <a:bodyPr>
            <a:normAutofit fontScale="85000" lnSpcReduction="10000"/>
          </a:bodyPr>
          <a:lstStyle/>
          <a:p>
            <a:pPr>
              <a:lnSpc>
                <a:spcPct val="200000"/>
              </a:lnSpc>
              <a:buFont typeface="Wingdings" panose="05000000000000000000" pitchFamily="2" charset="2"/>
              <a:buChar char="Ø"/>
            </a:pPr>
            <a:r>
              <a:rPr lang="en-US" sz="2500" b="0" i="0" dirty="0">
                <a:effectLst/>
                <a:latin typeface="Times New Roman" panose="02020603050405020304" pitchFamily="18" charset="0"/>
                <a:cs typeface="Times New Roman" panose="02020603050405020304" pitchFamily="18" charset="0"/>
              </a:rPr>
              <a:t>Founded by Bill Rosenberg</a:t>
            </a:r>
          </a:p>
          <a:p>
            <a:pPr>
              <a:lnSpc>
                <a:spcPct val="200000"/>
              </a:lnSpc>
              <a:buFont typeface="Wingdings" panose="05000000000000000000" pitchFamily="2" charset="2"/>
              <a:buChar char="Ø"/>
            </a:pPr>
            <a:r>
              <a:rPr lang="en-US" sz="2500" dirty="0">
                <a:latin typeface="Times New Roman" panose="02020603050405020304" pitchFamily="18" charset="0"/>
                <a:cs typeface="Times New Roman" panose="02020603050405020304" pitchFamily="18" charset="0"/>
              </a:rPr>
              <a:t>In Quincy, Massachusetts, Boston                           </a:t>
            </a:r>
          </a:p>
          <a:p>
            <a:pPr>
              <a:lnSpc>
                <a:spcPct val="200000"/>
              </a:lnSpc>
              <a:buFont typeface="Wingdings" panose="05000000000000000000" pitchFamily="2" charset="2"/>
              <a:buChar char="Ø"/>
            </a:pPr>
            <a:r>
              <a:rPr lang="en-US" sz="2500" dirty="0">
                <a:latin typeface="Times New Roman" panose="02020603050405020304" pitchFamily="18" charset="0"/>
                <a:cs typeface="Times New Roman" panose="02020603050405020304" pitchFamily="18" charset="0"/>
              </a:rPr>
              <a:t>Begun in 1948</a:t>
            </a:r>
            <a:r>
              <a:rPr lang="en-US" sz="2500" b="0" i="0" dirty="0">
                <a:effectLst/>
                <a:latin typeface="Times New Roman" panose="02020603050405020304" pitchFamily="18" charset="0"/>
                <a:cs typeface="Times New Roman" panose="02020603050405020304" pitchFamily="18" charset="0"/>
              </a:rPr>
              <a:t> as Open Kettle donut shop</a:t>
            </a:r>
          </a:p>
          <a:p>
            <a:pPr>
              <a:lnSpc>
                <a:spcPct val="200000"/>
              </a:lnSpc>
              <a:buFont typeface="Wingdings" panose="05000000000000000000" pitchFamily="2" charset="2"/>
              <a:buChar char="Ø"/>
            </a:pPr>
            <a:r>
              <a:rPr lang="en-US" sz="2500" dirty="0">
                <a:latin typeface="Times New Roman" panose="02020603050405020304" pitchFamily="18" charset="0"/>
                <a:cs typeface="Times New Roman" panose="02020603050405020304" pitchFamily="18" charset="0"/>
              </a:rPr>
              <a:t>Renamed Dunkin</a:t>
            </a:r>
            <a:r>
              <a:rPr lang="en-US" sz="2500" b="1" i="0" dirty="0">
                <a:effectLst/>
                <a:latin typeface="Times New Roman" panose="02020603050405020304" pitchFamily="18" charset="0"/>
                <a:cs typeface="Times New Roman" panose="02020603050405020304" pitchFamily="18" charset="0"/>
              </a:rPr>
              <a:t>’</a:t>
            </a:r>
            <a:r>
              <a:rPr lang="en-US" sz="2500" dirty="0">
                <a:latin typeface="Times New Roman" panose="02020603050405020304" pitchFamily="18" charset="0"/>
                <a:cs typeface="Times New Roman" panose="02020603050405020304" pitchFamily="18" charset="0"/>
              </a:rPr>
              <a:t> Doughnuts in 1950</a:t>
            </a:r>
          </a:p>
          <a:p>
            <a:pPr>
              <a:lnSpc>
                <a:spcPct val="200000"/>
              </a:lnSpc>
              <a:buFont typeface="Wingdings" panose="05000000000000000000" pitchFamily="2" charset="2"/>
              <a:buChar char="Ø"/>
            </a:pPr>
            <a:r>
              <a:rPr lang="en-US" sz="2500" dirty="0">
                <a:latin typeface="Times New Roman" panose="02020603050405020304" pitchFamily="18" charset="0"/>
                <a:cs typeface="Times New Roman" panose="02020603050405020304" pitchFamily="18" charset="0"/>
              </a:rPr>
              <a:t>Serves approximately 1.9 million cups of hot and iced coffee every year</a:t>
            </a:r>
          </a:p>
          <a:p>
            <a:pPr>
              <a:lnSpc>
                <a:spcPct val="200000"/>
              </a:lnSpc>
              <a:buFont typeface="Wingdings" panose="05000000000000000000" pitchFamily="2" charset="2"/>
              <a:buChar char="Ø"/>
            </a:pPr>
            <a:r>
              <a:rPr lang="en-US" sz="2500" dirty="0">
                <a:latin typeface="Times New Roman" panose="02020603050405020304" pitchFamily="18" charset="0"/>
                <a:cs typeface="Times New Roman" panose="02020603050405020304" pitchFamily="18" charset="0"/>
              </a:rPr>
              <a:t>More than 12,000 restaurants in more than 32 countries</a:t>
            </a:r>
          </a:p>
        </p:txBody>
      </p:sp>
      <p:pic>
        <p:nvPicPr>
          <p:cNvPr id="4" name="Picture 3">
            <a:extLst>
              <a:ext uri="{FF2B5EF4-FFF2-40B4-BE49-F238E27FC236}">
                <a16:creationId xmlns:a16="http://schemas.microsoft.com/office/drawing/2014/main" xmlns="" id="{DC698431-034C-433A-92E8-6BB510A59E1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29600" y="653885"/>
            <a:ext cx="1280161" cy="1280161"/>
          </a:xfrm>
          <a:prstGeom prst="rect">
            <a:avLst/>
          </a:prstGeom>
        </p:spPr>
      </p:pic>
    </p:spTree>
    <p:extLst>
      <p:ext uri="{BB962C8B-B14F-4D97-AF65-F5344CB8AC3E}">
        <p14:creationId xmlns:p14="http://schemas.microsoft.com/office/powerpoint/2010/main" val="27418791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977C38B-D66B-4D7D-8DD8-F8B4ECAB4634}"/>
              </a:ext>
            </a:extLst>
          </p:cNvPr>
          <p:cNvSpPr>
            <a:spLocks noGrp="1"/>
          </p:cNvSpPr>
          <p:nvPr>
            <p:ph type="title"/>
          </p:nvPr>
        </p:nvSpPr>
        <p:spPr>
          <a:xfrm>
            <a:off x="838199" y="365125"/>
            <a:ext cx="10626969" cy="563343"/>
          </a:xfrm>
        </p:spPr>
        <p:txBody>
          <a:bodyPr>
            <a:normAutofit fontScale="90000"/>
          </a:bodyPr>
          <a:lstStyle/>
          <a:p>
            <a:pPr algn="ctr"/>
            <a:r>
              <a:rPr lang="en-US" sz="4400" dirty="0">
                <a:solidFill>
                  <a:schemeClr val="accent2"/>
                </a:solidFill>
                <a:latin typeface="Times New Roman" panose="02020603050405020304" pitchFamily="18" charset="0"/>
                <a:cs typeface="Times New Roman" panose="02020603050405020304" pitchFamily="18" charset="0"/>
              </a:rPr>
              <a:t>Mission and Vision</a:t>
            </a:r>
            <a:endParaRPr lang="en-US" dirty="0"/>
          </a:p>
        </p:txBody>
      </p:sp>
      <p:sp>
        <p:nvSpPr>
          <p:cNvPr id="3" name="Content Placeholder 2">
            <a:extLst>
              <a:ext uri="{FF2B5EF4-FFF2-40B4-BE49-F238E27FC236}">
                <a16:creationId xmlns:a16="http://schemas.microsoft.com/office/drawing/2014/main" xmlns="" id="{5E2AB3B1-5A6E-4BFC-B3B9-50E0CFF8A5B8}"/>
              </a:ext>
            </a:extLst>
          </p:cNvPr>
          <p:cNvSpPr>
            <a:spLocks noGrp="1"/>
          </p:cNvSpPr>
          <p:nvPr>
            <p:ph sz="half" idx="1"/>
          </p:nvPr>
        </p:nvSpPr>
        <p:spPr>
          <a:xfrm>
            <a:off x="838200" y="1055077"/>
            <a:ext cx="5181600" cy="5121886"/>
          </a:xfrm>
        </p:spPr>
        <p:txBody>
          <a:bodyPr>
            <a:normAutofit/>
          </a:bodyPr>
          <a:lstStyle/>
          <a:p>
            <a:pPr marL="0" indent="-457200">
              <a:lnSpc>
                <a:spcPct val="120000"/>
              </a:lnSpc>
              <a:buFont typeface="Wingdings" panose="05000000000000000000" pitchFamily="2" charset="2"/>
              <a:buChar char="Ø"/>
            </a:pPr>
            <a:r>
              <a:rPr lang="en-US" sz="2400" b="1" dirty="0">
                <a:solidFill>
                  <a:schemeClr val="accent2"/>
                </a:solidFill>
                <a:latin typeface="Times New Roman" panose="02020603050405020304" pitchFamily="18" charset="0"/>
                <a:cs typeface="Times New Roman" panose="02020603050405020304" pitchFamily="18" charset="0"/>
              </a:rPr>
              <a:t>Mission</a:t>
            </a:r>
            <a:r>
              <a:rPr lang="en-US" sz="2400" dirty="0">
                <a:solidFill>
                  <a:srgbClr val="4D5156"/>
                </a:solidFill>
                <a:latin typeface="Times New Roman" panose="02020603050405020304" pitchFamily="18" charset="0"/>
                <a:cs typeface="Times New Roman" panose="02020603050405020304" pitchFamily="18" charset="0"/>
              </a:rPr>
              <a:t>: </a:t>
            </a:r>
            <a:r>
              <a:rPr lang="en-US" sz="2000" dirty="0">
                <a:solidFill>
                  <a:srgbClr val="4D5156"/>
                </a:solidFill>
                <a:latin typeface="Times New Roman" panose="02020603050405020304" pitchFamily="18" charset="0"/>
                <a:cs typeface="Times New Roman" panose="02020603050405020304" pitchFamily="18" charset="0"/>
              </a:rPr>
              <a:t>T</a:t>
            </a:r>
            <a:r>
              <a:rPr lang="en-US" sz="2000" dirty="0">
                <a:effectLst/>
                <a:latin typeface="Times New Roman" panose="02020603050405020304" pitchFamily="18" charset="0"/>
                <a:ea typeface="Calibri" panose="020F0502020204030204" pitchFamily="34" charset="0"/>
              </a:rPr>
              <a:t>o be the leading provider of a wide range of delicious beverages &amp; baked products around the kingdom in a convenient, relaxed, friendly environment that ensures the highest level of quality product and the best value for money</a:t>
            </a:r>
            <a:r>
              <a:rPr lang="en-US" sz="2000" i="0" dirty="0">
                <a:solidFill>
                  <a:srgbClr val="202124"/>
                </a:solidFill>
                <a:effectLst/>
                <a:latin typeface="Times New Roman" panose="02020603050405020304" pitchFamily="18" charset="0"/>
                <a:cs typeface="Times New Roman" panose="02020603050405020304" pitchFamily="18" charset="0"/>
              </a:rPr>
              <a:t>.</a:t>
            </a:r>
          </a:p>
          <a:p>
            <a:pPr marL="0" indent="0">
              <a:lnSpc>
                <a:spcPct val="120000"/>
              </a:lnSpc>
              <a:buNone/>
            </a:pPr>
            <a:endParaRPr lang="en-US" sz="2000" i="0" dirty="0">
              <a:solidFill>
                <a:srgbClr val="202124"/>
              </a:solidFill>
              <a:effectLst/>
              <a:latin typeface="Times New Roman" panose="02020603050405020304" pitchFamily="18" charset="0"/>
              <a:cs typeface="Times New Roman" panose="02020603050405020304" pitchFamily="18" charset="0"/>
            </a:endParaRPr>
          </a:p>
          <a:p>
            <a:pPr marL="0" indent="-457200">
              <a:lnSpc>
                <a:spcPct val="120000"/>
              </a:lnSpc>
              <a:buFont typeface="Wingdings" panose="05000000000000000000" pitchFamily="2" charset="2"/>
              <a:buChar char="Ø"/>
            </a:pPr>
            <a:r>
              <a:rPr lang="en-US" sz="2400" b="1" dirty="0">
                <a:solidFill>
                  <a:schemeClr val="accent2"/>
                </a:solidFill>
                <a:latin typeface="Times New Roman" panose="02020603050405020304" pitchFamily="18" charset="0"/>
                <a:cs typeface="Times New Roman" panose="02020603050405020304" pitchFamily="18" charset="0"/>
              </a:rPr>
              <a:t>Vision: </a:t>
            </a:r>
            <a:r>
              <a:rPr lang="en-US" sz="2000" dirty="0">
                <a:latin typeface="Times New Roman" panose="02020603050405020304" pitchFamily="18" charset="0"/>
                <a:cs typeface="Times New Roman" panose="02020603050405020304" pitchFamily="18" charset="0"/>
              </a:rPr>
              <a:t>T</a:t>
            </a:r>
            <a:r>
              <a:rPr lang="en-US" sz="2000" dirty="0">
                <a:effectLst/>
                <a:latin typeface="Times New Roman" panose="02020603050405020304" pitchFamily="18" charset="0"/>
                <a:ea typeface="Calibri" panose="020F0502020204030204" pitchFamily="34" charset="0"/>
              </a:rPr>
              <a:t>o be always the desired place for great coffee beverages and delicious complimentary donuts &amp; bakery products to enjoy with family and friends.</a:t>
            </a:r>
            <a:endParaRPr lang="en-US" sz="2000" dirty="0"/>
          </a:p>
        </p:txBody>
      </p:sp>
      <p:sp>
        <p:nvSpPr>
          <p:cNvPr id="4" name="Content Placeholder 3">
            <a:extLst>
              <a:ext uri="{FF2B5EF4-FFF2-40B4-BE49-F238E27FC236}">
                <a16:creationId xmlns:a16="http://schemas.microsoft.com/office/drawing/2014/main" xmlns="" id="{83E231A9-BAE2-400B-90AB-79DA630A4BA5}"/>
              </a:ext>
            </a:extLst>
          </p:cNvPr>
          <p:cNvSpPr>
            <a:spLocks noGrp="1"/>
          </p:cNvSpPr>
          <p:nvPr>
            <p:ph sz="half" idx="2"/>
          </p:nvPr>
        </p:nvSpPr>
        <p:spPr>
          <a:xfrm>
            <a:off x="6513342" y="2124222"/>
            <a:ext cx="4572000" cy="3440796"/>
          </a:xfrm>
        </p:spPr>
        <p:txBody>
          <a:bodyPr>
            <a:normAutofit/>
          </a:bodyPr>
          <a:lstStyle/>
          <a:p>
            <a:pPr marL="0" indent="0" algn="ctr">
              <a:buNone/>
            </a:pPr>
            <a:r>
              <a:rPr lang="en-US" dirty="0">
                <a:solidFill>
                  <a:schemeClr val="accent2"/>
                </a:solidFill>
              </a:rPr>
              <a:t>Objectives</a:t>
            </a:r>
          </a:p>
          <a:p>
            <a:pPr>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open 148 new franchises in international markets in medium term</a:t>
            </a:r>
          </a:p>
          <a:p>
            <a:pPr>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Have more than 17,000 restaurants</a:t>
            </a:r>
          </a:p>
          <a:p>
            <a:pPr>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Highest level quality products</a:t>
            </a:r>
          </a:p>
          <a:p>
            <a:pPr marL="0" indent="0">
              <a:buNone/>
            </a:pPr>
            <a:endParaRPr lang="en-US" sz="2000"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dirty="0">
              <a:solidFill>
                <a:schemeClr val="accent2"/>
              </a:solidFill>
            </a:endParaRPr>
          </a:p>
        </p:txBody>
      </p:sp>
      <p:pic>
        <p:nvPicPr>
          <p:cNvPr id="5" name="Picture 4">
            <a:extLst>
              <a:ext uri="{FF2B5EF4-FFF2-40B4-BE49-F238E27FC236}">
                <a16:creationId xmlns:a16="http://schemas.microsoft.com/office/drawing/2014/main" xmlns="" id="{8DD8DBDF-C9BB-412E-8229-63899BC76AB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51383" y="216407"/>
            <a:ext cx="1144642" cy="1144642"/>
          </a:xfrm>
          <a:prstGeom prst="rect">
            <a:avLst/>
          </a:prstGeom>
        </p:spPr>
      </p:pic>
    </p:spTree>
    <p:extLst>
      <p:ext uri="{BB962C8B-B14F-4D97-AF65-F5344CB8AC3E}">
        <p14:creationId xmlns:p14="http://schemas.microsoft.com/office/powerpoint/2010/main" val="28490133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91FCD2B-6968-4DD2-B7B5-C0DD6DD2611A}"/>
              </a:ext>
            </a:extLst>
          </p:cNvPr>
          <p:cNvSpPr>
            <a:spLocks noGrp="1"/>
          </p:cNvSpPr>
          <p:nvPr>
            <p:ph type="title"/>
          </p:nvPr>
        </p:nvSpPr>
        <p:spPr/>
        <p:txBody>
          <a:bodyPr>
            <a:normAutofit/>
          </a:bodyPr>
          <a:lstStyle/>
          <a:p>
            <a:pPr algn="ctr"/>
            <a:r>
              <a:rPr lang="en-US" sz="4000" dirty="0">
                <a:solidFill>
                  <a:schemeClr val="accent2"/>
                </a:solidFill>
                <a:latin typeface="Times New Roman" panose="02020603050405020304" pitchFamily="18" charset="0"/>
                <a:cs typeface="Times New Roman" panose="02020603050405020304" pitchFamily="18" charset="0"/>
              </a:rPr>
              <a:t>How to Start </a:t>
            </a:r>
          </a:p>
        </p:txBody>
      </p:sp>
      <p:sp>
        <p:nvSpPr>
          <p:cNvPr id="3" name="Content Placeholder 2">
            <a:extLst>
              <a:ext uri="{FF2B5EF4-FFF2-40B4-BE49-F238E27FC236}">
                <a16:creationId xmlns:a16="http://schemas.microsoft.com/office/drawing/2014/main" xmlns="" id="{58B5C114-6AB9-4FDF-841A-9F7B22795ADA}"/>
              </a:ext>
            </a:extLst>
          </p:cNvPr>
          <p:cNvSpPr>
            <a:spLocks noGrp="1"/>
          </p:cNvSpPr>
          <p:nvPr>
            <p:ph idx="1"/>
          </p:nvPr>
        </p:nvSpPr>
        <p:spPr/>
        <p:txBody>
          <a:bodyPr>
            <a:normAutofit fontScale="92500" lnSpcReduction="10000"/>
          </a:bodyPr>
          <a:lstStyle/>
          <a:p>
            <a:pPr algn="l">
              <a:lnSpc>
                <a:spcPct val="210000"/>
              </a:lnSpc>
              <a:buFont typeface="Wingdings" panose="05000000000000000000" pitchFamily="2" charset="2"/>
              <a:buChar char="Ø"/>
            </a:pPr>
            <a:r>
              <a:rPr lang="en-US" sz="2000" b="0" i="0" dirty="0">
                <a:effectLst/>
                <a:latin typeface="Times New Roman" panose="02020603050405020304" pitchFamily="18" charset="0"/>
                <a:cs typeface="Times New Roman" panose="02020603050405020304" pitchFamily="18" charset="0"/>
              </a:rPr>
              <a:t>Total investment range: $437,500 to $1,787,700 </a:t>
            </a:r>
          </a:p>
          <a:p>
            <a:pPr algn="l">
              <a:lnSpc>
                <a:spcPct val="210000"/>
              </a:lnSpc>
              <a:buFont typeface="Wingdings" panose="05000000000000000000" pitchFamily="2" charset="2"/>
              <a:buChar char="Ø"/>
            </a:pPr>
            <a:r>
              <a:rPr lang="en-US" sz="2000" b="0" i="0" dirty="0">
                <a:effectLst/>
                <a:latin typeface="Times New Roman" panose="02020603050405020304" pitchFamily="18" charset="0"/>
                <a:cs typeface="Times New Roman" panose="02020603050405020304" pitchFamily="18" charset="0"/>
              </a:rPr>
              <a:t>Initial franchise fee: $40,000 to $90,000 </a:t>
            </a:r>
          </a:p>
          <a:p>
            <a:pPr>
              <a:lnSpc>
                <a:spcPct val="210000"/>
              </a:lnSpc>
              <a:buFont typeface="Wingdings" panose="05000000000000000000" pitchFamily="2" charset="2"/>
              <a:buChar char="Ø"/>
            </a:pPr>
            <a:r>
              <a:rPr lang="en-US" sz="2000" b="0" i="0" dirty="0">
                <a:effectLst/>
                <a:latin typeface="Times New Roman" panose="02020603050405020304" pitchFamily="18" charset="0"/>
                <a:cs typeface="Times New Roman" panose="02020603050405020304" pitchFamily="18" charset="0"/>
              </a:rPr>
              <a:t>Net worth requirement: $250,000 to $500,000</a:t>
            </a:r>
          </a:p>
          <a:p>
            <a:pPr>
              <a:lnSpc>
                <a:spcPct val="210000"/>
              </a:lnSpc>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Cash Requirement</a:t>
            </a:r>
            <a:r>
              <a:rPr lang="en-US" sz="2000" b="0" i="0" dirty="0">
                <a:effectLst/>
                <a:latin typeface="Times New Roman" panose="02020603050405020304" pitchFamily="18" charset="0"/>
                <a:cs typeface="Times New Roman" panose="02020603050405020304" pitchFamily="18" charset="0"/>
              </a:rPr>
              <a:t>: $125,000 to $250,000</a:t>
            </a:r>
          </a:p>
          <a:p>
            <a:pPr>
              <a:lnSpc>
                <a:spcPct val="210000"/>
              </a:lnSpc>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M</a:t>
            </a:r>
            <a:r>
              <a:rPr lang="en-US" sz="2000" b="0" i="0" dirty="0">
                <a:effectLst/>
                <a:latin typeface="Times New Roman" panose="02020603050405020304" pitchFamily="18" charset="0"/>
                <a:cs typeface="Times New Roman" panose="02020603050405020304" pitchFamily="18" charset="0"/>
              </a:rPr>
              <a:t>anagement skills</a:t>
            </a:r>
          </a:p>
          <a:p>
            <a:pPr>
              <a:lnSpc>
                <a:spcPct val="210000"/>
              </a:lnSpc>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Target audience: between 18-54 years</a:t>
            </a:r>
            <a:endParaRPr lang="en-US" sz="2000" b="0" i="0" dirty="0">
              <a:effectLst/>
              <a:latin typeface="Times New Roman" panose="02020603050405020304" pitchFamily="18" charset="0"/>
              <a:cs typeface="Times New Roman" panose="02020603050405020304" pitchFamily="18" charset="0"/>
            </a:endParaRPr>
          </a:p>
          <a:p>
            <a:pPr algn="l">
              <a:lnSpc>
                <a:spcPct val="200000"/>
              </a:lnSpc>
              <a:buFont typeface="Wingdings" panose="05000000000000000000" pitchFamily="2" charset="2"/>
              <a:buChar char="Ø"/>
            </a:pPr>
            <a:endParaRPr lang="en-US" sz="2000" b="0" i="0" dirty="0">
              <a:effectLst/>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xmlns="" id="{2BE17E36-9770-4A3C-B0CD-7F712B666EC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10373" y="575468"/>
            <a:ext cx="904875" cy="904875"/>
          </a:xfrm>
          <a:prstGeom prst="rect">
            <a:avLst/>
          </a:prstGeom>
        </p:spPr>
      </p:pic>
    </p:spTree>
    <p:extLst>
      <p:ext uri="{BB962C8B-B14F-4D97-AF65-F5344CB8AC3E}">
        <p14:creationId xmlns:p14="http://schemas.microsoft.com/office/powerpoint/2010/main" val="29110594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CBE7422-C4B6-4DE4-AFAF-53D1F4580724}"/>
              </a:ext>
            </a:extLst>
          </p:cNvPr>
          <p:cNvSpPr>
            <a:spLocks noGrp="1"/>
          </p:cNvSpPr>
          <p:nvPr>
            <p:ph type="title"/>
          </p:nvPr>
        </p:nvSpPr>
        <p:spPr/>
        <p:txBody>
          <a:bodyPr>
            <a:normAutofit/>
          </a:bodyPr>
          <a:lstStyle/>
          <a:p>
            <a:pPr algn="ctr"/>
            <a:r>
              <a:rPr lang="en-US" sz="4000" dirty="0">
                <a:solidFill>
                  <a:schemeClr val="accent2"/>
                </a:solidFill>
                <a:latin typeface="Times New Roman" panose="02020603050405020304" pitchFamily="18" charset="0"/>
                <a:cs typeface="Times New Roman" panose="02020603050405020304" pitchFamily="18" charset="0"/>
              </a:rPr>
              <a:t>Pros and Cons </a:t>
            </a:r>
          </a:p>
        </p:txBody>
      </p:sp>
      <p:sp>
        <p:nvSpPr>
          <p:cNvPr id="3" name="Text Placeholder 2">
            <a:extLst>
              <a:ext uri="{FF2B5EF4-FFF2-40B4-BE49-F238E27FC236}">
                <a16:creationId xmlns:a16="http://schemas.microsoft.com/office/drawing/2014/main" xmlns="" id="{1738187A-B7A8-4788-B500-48A545EDDAD9}"/>
              </a:ext>
            </a:extLst>
          </p:cNvPr>
          <p:cNvSpPr>
            <a:spLocks noGrp="1"/>
          </p:cNvSpPr>
          <p:nvPr>
            <p:ph type="body" idx="1"/>
          </p:nvPr>
        </p:nvSpPr>
        <p:spPr>
          <a:xfrm>
            <a:off x="839789" y="1681163"/>
            <a:ext cx="4892272" cy="584365"/>
          </a:xfrm>
        </p:spPr>
        <p:txBody>
          <a:bodyPr>
            <a:normAutofit/>
          </a:bodyPr>
          <a:lstStyle/>
          <a:p>
            <a:r>
              <a:rPr lang="en-US" dirty="0">
                <a:solidFill>
                  <a:schemeClr val="accent2"/>
                </a:solidFill>
                <a:latin typeface="Times New Roman" panose="02020603050405020304" pitchFamily="18" charset="0"/>
                <a:cs typeface="Times New Roman" panose="02020603050405020304" pitchFamily="18" charset="0"/>
              </a:rPr>
              <a:t>Advantages of buying a franchise</a:t>
            </a:r>
          </a:p>
        </p:txBody>
      </p:sp>
      <p:sp>
        <p:nvSpPr>
          <p:cNvPr id="4" name="Content Placeholder 3">
            <a:extLst>
              <a:ext uri="{FF2B5EF4-FFF2-40B4-BE49-F238E27FC236}">
                <a16:creationId xmlns:a16="http://schemas.microsoft.com/office/drawing/2014/main" xmlns="" id="{DCF3D2A0-2113-41BC-94D6-7AACC30F8421}"/>
              </a:ext>
            </a:extLst>
          </p:cNvPr>
          <p:cNvSpPr>
            <a:spLocks noGrp="1"/>
          </p:cNvSpPr>
          <p:nvPr>
            <p:ph sz="half" idx="2"/>
          </p:nvPr>
        </p:nvSpPr>
        <p:spPr/>
        <p:txBody>
          <a:bodyPr>
            <a:normAutofit/>
          </a:bodyPr>
          <a:lstStyle/>
          <a:p>
            <a:pPr>
              <a:lnSpc>
                <a:spcPct val="200000"/>
              </a:lnSpc>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No business experience needed </a:t>
            </a:r>
          </a:p>
          <a:p>
            <a:pPr>
              <a:lnSpc>
                <a:spcPct val="200000"/>
              </a:lnSpc>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Training offered by franchisors</a:t>
            </a:r>
          </a:p>
          <a:p>
            <a:pPr>
              <a:lnSpc>
                <a:spcPct val="200000"/>
              </a:lnSpc>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Higher rate of success</a:t>
            </a:r>
          </a:p>
          <a:p>
            <a:pPr>
              <a:lnSpc>
                <a:spcPct val="200000"/>
              </a:lnSpc>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Easier to secure finance for a franchise</a:t>
            </a:r>
          </a:p>
        </p:txBody>
      </p:sp>
      <p:sp>
        <p:nvSpPr>
          <p:cNvPr id="5" name="Text Placeholder 4">
            <a:extLst>
              <a:ext uri="{FF2B5EF4-FFF2-40B4-BE49-F238E27FC236}">
                <a16:creationId xmlns:a16="http://schemas.microsoft.com/office/drawing/2014/main" xmlns="" id="{C68E82AE-9327-4EC0-9384-780E4D530F9B}"/>
              </a:ext>
            </a:extLst>
          </p:cNvPr>
          <p:cNvSpPr>
            <a:spLocks noGrp="1"/>
          </p:cNvSpPr>
          <p:nvPr>
            <p:ph type="body" sz="quarter" idx="3"/>
          </p:nvPr>
        </p:nvSpPr>
        <p:spPr>
          <a:xfrm>
            <a:off x="6172200" y="1681163"/>
            <a:ext cx="4892272" cy="584365"/>
          </a:xfrm>
        </p:spPr>
        <p:txBody>
          <a:bodyPr>
            <a:normAutofit/>
          </a:bodyPr>
          <a:lstStyle/>
          <a:p>
            <a:r>
              <a:rPr lang="en-US" dirty="0">
                <a:solidFill>
                  <a:schemeClr val="accent2"/>
                </a:solidFill>
                <a:latin typeface="Times New Roman" panose="02020603050405020304" pitchFamily="18" charset="0"/>
                <a:cs typeface="Times New Roman" panose="02020603050405020304" pitchFamily="18" charset="0"/>
              </a:rPr>
              <a:t>Disadvantages</a:t>
            </a:r>
            <a:r>
              <a:rPr lang="en-US" dirty="0">
                <a:latin typeface="Times New Roman" panose="02020603050405020304" pitchFamily="18" charset="0"/>
                <a:cs typeface="Times New Roman" panose="02020603050405020304" pitchFamily="18" charset="0"/>
              </a:rPr>
              <a:t> </a:t>
            </a:r>
            <a:r>
              <a:rPr lang="en-US" dirty="0">
                <a:solidFill>
                  <a:schemeClr val="accent2"/>
                </a:solidFill>
                <a:latin typeface="Times New Roman" panose="02020603050405020304" pitchFamily="18" charset="0"/>
                <a:cs typeface="Times New Roman" panose="02020603050405020304" pitchFamily="18" charset="0"/>
              </a:rPr>
              <a:t>of buying a franchise</a:t>
            </a:r>
          </a:p>
        </p:txBody>
      </p:sp>
      <p:sp>
        <p:nvSpPr>
          <p:cNvPr id="6" name="Content Placeholder 5">
            <a:extLst>
              <a:ext uri="{FF2B5EF4-FFF2-40B4-BE49-F238E27FC236}">
                <a16:creationId xmlns:a16="http://schemas.microsoft.com/office/drawing/2014/main" xmlns="" id="{920B2F53-A6DC-4493-B289-03D75AE5FF9C}"/>
              </a:ext>
            </a:extLst>
          </p:cNvPr>
          <p:cNvSpPr>
            <a:spLocks noGrp="1"/>
          </p:cNvSpPr>
          <p:nvPr>
            <p:ph sz="quarter" idx="4"/>
          </p:nvPr>
        </p:nvSpPr>
        <p:spPr/>
        <p:txBody>
          <a:bodyPr>
            <a:normAutofit/>
          </a:bodyPr>
          <a:lstStyle/>
          <a:p>
            <a:pPr>
              <a:lnSpc>
                <a:spcPct val="200000"/>
              </a:lnSpc>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Less flexible</a:t>
            </a:r>
          </a:p>
          <a:p>
            <a:pPr>
              <a:lnSpc>
                <a:spcPct val="200000"/>
              </a:lnSpc>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Profits sharing with the franchisor</a:t>
            </a:r>
          </a:p>
          <a:p>
            <a:pPr>
              <a:lnSpc>
                <a:spcPct val="200000"/>
              </a:lnSpc>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No room for creativity</a:t>
            </a:r>
          </a:p>
          <a:p>
            <a:pPr>
              <a:lnSpc>
                <a:spcPct val="200000"/>
              </a:lnSpc>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Restrictions on where and what to sell</a:t>
            </a:r>
          </a:p>
          <a:p>
            <a:pPr>
              <a:buFont typeface="Wingdings" panose="05000000000000000000" pitchFamily="2" charset="2"/>
              <a:buChar char="Ø"/>
            </a:pPr>
            <a:endParaRPr lang="en-US" sz="2000" dirty="0">
              <a:latin typeface="Times New Roman" panose="02020603050405020304" pitchFamily="18" charset="0"/>
              <a:cs typeface="Times New Roman" panose="02020603050405020304" pitchFamily="18" charset="0"/>
            </a:endParaRPr>
          </a:p>
        </p:txBody>
      </p:sp>
      <p:pic>
        <p:nvPicPr>
          <p:cNvPr id="8" name="Picture 7">
            <a:extLst>
              <a:ext uri="{FF2B5EF4-FFF2-40B4-BE49-F238E27FC236}">
                <a16:creationId xmlns:a16="http://schemas.microsoft.com/office/drawing/2014/main" xmlns="" id="{B831500C-1160-4FC7-8B24-997FFB96E57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18336" y="653885"/>
            <a:ext cx="904875" cy="904875"/>
          </a:xfrm>
          <a:prstGeom prst="rect">
            <a:avLst/>
          </a:prstGeom>
        </p:spPr>
      </p:pic>
    </p:spTree>
    <p:extLst>
      <p:ext uri="{BB962C8B-B14F-4D97-AF65-F5344CB8AC3E}">
        <p14:creationId xmlns:p14="http://schemas.microsoft.com/office/powerpoint/2010/main" val="42607605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53F9B53-6BF8-499C-8843-AA77E137A327}"/>
              </a:ext>
            </a:extLst>
          </p:cNvPr>
          <p:cNvSpPr>
            <a:spLocks noGrp="1"/>
          </p:cNvSpPr>
          <p:nvPr>
            <p:ph type="title"/>
          </p:nvPr>
        </p:nvSpPr>
        <p:spPr/>
        <p:txBody>
          <a:bodyPr/>
          <a:lstStyle/>
          <a:p>
            <a:pPr algn="ctr"/>
            <a:r>
              <a:rPr lang="en-US" dirty="0">
                <a:solidFill>
                  <a:schemeClr val="accent2"/>
                </a:solidFill>
              </a:rPr>
              <a:t>References</a:t>
            </a:r>
          </a:p>
        </p:txBody>
      </p:sp>
      <p:sp>
        <p:nvSpPr>
          <p:cNvPr id="3" name="Content Placeholder 2">
            <a:extLst>
              <a:ext uri="{FF2B5EF4-FFF2-40B4-BE49-F238E27FC236}">
                <a16:creationId xmlns:a16="http://schemas.microsoft.com/office/drawing/2014/main" xmlns="" id="{D32A0522-165C-4B97-B270-2E18EF712E7E}"/>
              </a:ext>
            </a:extLst>
          </p:cNvPr>
          <p:cNvSpPr>
            <a:spLocks noGrp="1"/>
          </p:cNvSpPr>
          <p:nvPr>
            <p:ph idx="1"/>
          </p:nvPr>
        </p:nvSpPr>
        <p:spPr>
          <a:xfrm>
            <a:off x="838200" y="1825625"/>
            <a:ext cx="8960893" cy="3592536"/>
          </a:xfrm>
        </p:spPr>
        <p:txBody>
          <a:bodyPr>
            <a:normAutofit/>
          </a:bodyPr>
          <a:lstStyle/>
          <a:p>
            <a:pPr>
              <a:lnSpc>
                <a:spcPct val="200000"/>
              </a:lnSpc>
              <a:buFont typeface="Wingdings" panose="05000000000000000000" pitchFamily="2" charset="2"/>
              <a:buChar char="Ø"/>
            </a:pPr>
            <a:r>
              <a:rPr lang="de-DE" sz="2000" b="0" i="1" dirty="0">
                <a:solidFill>
                  <a:srgbClr val="000000"/>
                </a:solidFill>
                <a:effectLst/>
                <a:latin typeface="Times New Roman" panose="02020603050405020304" pitchFamily="18" charset="0"/>
                <a:cs typeface="Times New Roman" panose="02020603050405020304" pitchFamily="18" charset="0"/>
              </a:rPr>
              <a:t>Dunkin' franchise information</a:t>
            </a:r>
            <a:r>
              <a:rPr lang="de-DE" sz="2000" b="0" i="0" dirty="0">
                <a:solidFill>
                  <a:srgbClr val="000000"/>
                </a:solidFill>
                <a:effectLst/>
                <a:latin typeface="Times New Roman" panose="02020603050405020304" pitchFamily="18" charset="0"/>
                <a:cs typeface="Times New Roman" panose="02020603050405020304" pitchFamily="18" charset="0"/>
              </a:rPr>
              <a:t>. (2021, February 8). Entrepreneur. </a:t>
            </a:r>
            <a:r>
              <a:rPr lang="de-DE" sz="2000" b="0" i="0" u="none" strike="noStrike" dirty="0">
                <a:solidFill>
                  <a:srgbClr val="000000"/>
                </a:solidFill>
                <a:effectLst/>
                <a:latin typeface="Times New Roman" panose="02020603050405020304" pitchFamily="18" charset="0"/>
                <a:cs typeface="Times New Roman" panose="02020603050405020304" pitchFamily="18" charset="0"/>
                <a:hlinkClick r:id="rId2"/>
              </a:rPr>
              <a:t>https://www.entrepreneur.com/franchises/dunkin/282304</a:t>
            </a: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9553824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292</TotalTime>
  <Words>701</Words>
  <Application>Microsoft Office PowerPoint</Application>
  <PresentationFormat>Widescreen</PresentationFormat>
  <Paragraphs>60</Paragraphs>
  <Slides>7</Slides>
  <Notes>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7</vt:i4>
      </vt:variant>
    </vt:vector>
  </HeadingPairs>
  <TitlesOfParts>
    <vt:vector size="13" baseType="lpstr">
      <vt:lpstr>Arial</vt:lpstr>
      <vt:lpstr>Calibri</vt:lpstr>
      <vt:lpstr>Calibri Light</vt:lpstr>
      <vt:lpstr>Times New Roman</vt:lpstr>
      <vt:lpstr>Wingdings</vt:lpstr>
      <vt:lpstr>Office Theme</vt:lpstr>
      <vt:lpstr>      Dunkin’ Donuts</vt:lpstr>
      <vt:lpstr>Why Dunkin’ Donuts</vt:lpstr>
      <vt:lpstr>History</vt:lpstr>
      <vt:lpstr>Mission and Vision</vt:lpstr>
      <vt:lpstr>How to Start </vt:lpstr>
      <vt:lpstr>Pros and Cons </vt:lpstr>
      <vt:lpstr>References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Dunkin'</dc:title>
  <dc:creator>user</dc:creator>
  <cp:lastModifiedBy>user</cp:lastModifiedBy>
  <cp:revision>46</cp:revision>
  <dcterms:created xsi:type="dcterms:W3CDTF">2021-09-24T16:25:53Z</dcterms:created>
  <dcterms:modified xsi:type="dcterms:W3CDTF">2021-09-25T22:08:22Z</dcterms:modified>
</cp:coreProperties>
</file>